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av" ContentType="audio/x-wav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2" r:id="rId1"/>
  </p:sldMasterIdLst>
  <p:notesMasterIdLst>
    <p:notesMasterId r:id="rId19"/>
  </p:notesMasterIdLst>
  <p:sldIdLst>
    <p:sldId id="264" r:id="rId2"/>
    <p:sldId id="272" r:id="rId3"/>
    <p:sldId id="261" r:id="rId4"/>
    <p:sldId id="262" r:id="rId5"/>
    <p:sldId id="263" r:id="rId6"/>
    <p:sldId id="260" r:id="rId7"/>
    <p:sldId id="258" r:id="rId8"/>
    <p:sldId id="259" r:id="rId9"/>
    <p:sldId id="257" r:id="rId10"/>
    <p:sldId id="273" r:id="rId11"/>
    <p:sldId id="265" r:id="rId12"/>
    <p:sldId id="266" r:id="rId13"/>
    <p:sldId id="270" r:id="rId14"/>
    <p:sldId id="267" r:id="rId15"/>
    <p:sldId id="268" r:id="rId16"/>
    <p:sldId id="271" r:id="rId17"/>
    <p:sldId id="274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3784" autoAdjust="0"/>
  </p:normalViewPr>
  <p:slideViewPr>
    <p:cSldViewPr snapToGrid="0">
      <p:cViewPr varScale="1">
        <p:scale>
          <a:sx n="92" d="100"/>
          <a:sy n="92" d="100"/>
        </p:scale>
        <p:origin x="125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HK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1EA325-A326-4910-BD26-0E4AD64C1A49}" type="datetimeFigureOut">
              <a:rPr lang="zh-HK" altLang="en-US" smtClean="0"/>
              <a:t>10/11/2022</a:t>
            </a:fld>
            <a:endParaRPr lang="zh-HK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HK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HK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HK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6B4653-DD9F-4D0F-9CC3-4FC5EBCD7A66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24216228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B4653-DD9F-4D0F-9CC3-4FC5EBCD7A66}" type="slidenum">
              <a:rPr lang="zh-HK" altLang="en-US" smtClean="0"/>
              <a:t>1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11358335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HK" dirty="0"/>
              <a:t>Rush, slowdown, breath – with our other penguins</a:t>
            </a:r>
          </a:p>
          <a:p>
            <a:r>
              <a:rPr lang="en-US" altLang="zh-HK" dirty="0"/>
              <a:t>Now it’s time to consider replacing these penguins (RESET) How do we </a:t>
            </a:r>
            <a:r>
              <a:rPr lang="en-US" altLang="zh-HK" dirty="0" err="1"/>
              <a:t>wanna</a:t>
            </a:r>
            <a:r>
              <a:rPr lang="en-US" altLang="zh-HK" dirty="0"/>
              <a:t> go about doing that</a:t>
            </a:r>
          </a:p>
          <a:p>
            <a:r>
              <a:rPr lang="en-US" altLang="zh-HK" dirty="0"/>
              <a:t>A vi – closure,</a:t>
            </a:r>
            <a:r>
              <a:rPr lang="zh-HK" altLang="en-US" dirty="0"/>
              <a:t> </a:t>
            </a:r>
            <a:r>
              <a:rPr lang="en-US" altLang="zh-HK" dirty="0"/>
              <a:t>pause</a:t>
            </a:r>
          </a:p>
          <a:p>
            <a:r>
              <a:rPr lang="en-US" altLang="zh-HK" dirty="0" err="1"/>
              <a:t>Isotony</a:t>
            </a:r>
            <a:r>
              <a:rPr lang="en-US" altLang="zh-HK" dirty="0"/>
              <a:t> – I should say a fungus, okay this Aspergillosis fungus</a:t>
            </a:r>
          </a:p>
          <a:p>
            <a:r>
              <a:rPr lang="en-US" altLang="zh-HK" dirty="0"/>
              <a:t>Tune gestalt – how do we </a:t>
            </a:r>
            <a:r>
              <a:rPr lang="en-US" altLang="zh-HK" dirty="0" err="1"/>
              <a:t>wanna</a:t>
            </a:r>
            <a:r>
              <a:rPr lang="en-US" altLang="zh-HK" dirty="0"/>
              <a:t> go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B4653-DD9F-4D0F-9CC3-4FC5EBCD7A66}" type="slidenum">
              <a:rPr lang="zh-HK" altLang="en-US" smtClean="0"/>
              <a:t>9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31872361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B4653-DD9F-4D0F-9CC3-4FC5EBCD7A66}" type="slidenum">
              <a:rPr lang="zh-HK" altLang="en-US" smtClean="0"/>
              <a:t>12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12634262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HK" dirty="0"/>
              <a:t>Rush, slowdown, breath – with our other penguins</a:t>
            </a:r>
          </a:p>
          <a:p>
            <a:r>
              <a:rPr lang="en-US" altLang="zh-HK" dirty="0"/>
              <a:t>Now it’s time to consider replacing these penguins (RESET) How do we </a:t>
            </a:r>
            <a:r>
              <a:rPr lang="en-US" altLang="zh-HK" dirty="0" err="1"/>
              <a:t>wanna</a:t>
            </a:r>
            <a:r>
              <a:rPr lang="en-US" altLang="zh-HK" dirty="0"/>
              <a:t> go about doing that</a:t>
            </a:r>
          </a:p>
          <a:p>
            <a:r>
              <a:rPr lang="en-US" altLang="zh-HK" dirty="0"/>
              <a:t>A vi – closure,</a:t>
            </a:r>
            <a:r>
              <a:rPr lang="zh-HK" altLang="en-US" dirty="0"/>
              <a:t> </a:t>
            </a:r>
            <a:r>
              <a:rPr lang="en-US" altLang="zh-HK" dirty="0"/>
              <a:t>pause</a:t>
            </a:r>
          </a:p>
          <a:p>
            <a:r>
              <a:rPr lang="en-US" altLang="zh-HK" dirty="0" err="1"/>
              <a:t>Isotony</a:t>
            </a:r>
            <a:r>
              <a:rPr lang="en-US" altLang="zh-HK" dirty="0"/>
              <a:t> – I should say a fungus, okay this Aspergillosis fungus</a:t>
            </a:r>
          </a:p>
          <a:p>
            <a:r>
              <a:rPr lang="en-US" altLang="zh-HK" dirty="0"/>
              <a:t>Tune gestalt – how do we </a:t>
            </a:r>
            <a:r>
              <a:rPr lang="en-US" altLang="zh-HK" dirty="0" err="1"/>
              <a:t>wanna</a:t>
            </a:r>
            <a:r>
              <a:rPr lang="en-US" altLang="zh-HK" dirty="0"/>
              <a:t> go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B4653-DD9F-4D0F-9CC3-4FC5EBCD7A66}" type="slidenum">
              <a:rPr lang="zh-HK" altLang="en-US" smtClean="0"/>
              <a:t>15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28123018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HK" dirty="0"/>
              <a:t>Rush, slowdown, breath – with our other penguins</a:t>
            </a:r>
          </a:p>
          <a:p>
            <a:r>
              <a:rPr lang="en-US" altLang="zh-HK" dirty="0"/>
              <a:t>Now it’s time to consider replacing these penguins (RESET) How do we </a:t>
            </a:r>
            <a:r>
              <a:rPr lang="en-US" altLang="zh-HK" dirty="0" err="1"/>
              <a:t>wanna</a:t>
            </a:r>
            <a:r>
              <a:rPr lang="en-US" altLang="zh-HK" dirty="0"/>
              <a:t> go about doing that</a:t>
            </a:r>
          </a:p>
          <a:p>
            <a:r>
              <a:rPr lang="en-US" altLang="zh-HK" dirty="0"/>
              <a:t>A vi – closure,</a:t>
            </a:r>
            <a:r>
              <a:rPr lang="zh-HK" altLang="en-US" dirty="0"/>
              <a:t> </a:t>
            </a:r>
            <a:r>
              <a:rPr lang="en-US" altLang="zh-HK" dirty="0"/>
              <a:t>pause</a:t>
            </a:r>
          </a:p>
          <a:p>
            <a:r>
              <a:rPr lang="en-US" altLang="zh-HK" dirty="0" err="1"/>
              <a:t>Isotony</a:t>
            </a:r>
            <a:r>
              <a:rPr lang="en-US" altLang="zh-HK" dirty="0"/>
              <a:t> – I should say a fungus, okay this Aspergillosis fungus</a:t>
            </a:r>
          </a:p>
          <a:p>
            <a:r>
              <a:rPr lang="en-US" altLang="zh-HK" dirty="0"/>
              <a:t>Tune gestalt – how do we </a:t>
            </a:r>
            <a:r>
              <a:rPr lang="en-US" altLang="zh-HK" dirty="0" err="1"/>
              <a:t>wanna</a:t>
            </a:r>
            <a:r>
              <a:rPr lang="en-US" altLang="zh-HK" dirty="0"/>
              <a:t> go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B4653-DD9F-4D0F-9CC3-4FC5EBCD7A66}" type="slidenum">
              <a:rPr lang="zh-HK" altLang="en-US" smtClean="0"/>
              <a:t>16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2985217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7200" cap="none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878963-4D72-4D65-8FC9-3BC2BDF1FF72}" type="datetimeFigureOut">
              <a:rPr lang="zh-HK" altLang="en-US" smtClean="0"/>
              <a:t>10/11/2022</a:t>
            </a:fld>
            <a:endParaRPr lang="zh-HK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 b="0"/>
            </a:lvl1pPr>
          </a:lstStyle>
          <a:p>
            <a:fld id="{29B9EABA-9E4E-4368-A7F7-6DD656B13C99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15148386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878963-4D72-4D65-8FC9-3BC2BDF1FF72}" type="datetimeFigureOut">
              <a:rPr lang="zh-HK" altLang="en-US" smtClean="0"/>
              <a:t>10/11/2022</a:t>
            </a:fld>
            <a:endParaRPr lang="zh-HK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9EABA-9E4E-4368-A7F7-6DD656B13C99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24298977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878963-4D72-4D65-8FC9-3BC2BDF1FF72}" type="datetimeFigureOut">
              <a:rPr lang="zh-HK" altLang="en-US" smtClean="0"/>
              <a:t>10/11/2022</a:t>
            </a:fld>
            <a:endParaRPr lang="zh-HK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9EABA-9E4E-4368-A7F7-6DD656B13C99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36169700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878963-4D72-4D65-8FC9-3BC2BDF1FF72}" type="datetimeFigureOut">
              <a:rPr lang="zh-HK" altLang="en-US" smtClean="0"/>
              <a:t>10/11/2022</a:t>
            </a:fld>
            <a:endParaRPr lang="zh-HK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9EABA-9E4E-4368-A7F7-6DD656B13C99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14795168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72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09878963-4D72-4D65-8FC9-3BC2BDF1FF72}" type="datetimeFigureOut">
              <a:rPr lang="zh-HK" altLang="en-US" smtClean="0"/>
              <a:t>10/11/2022</a:t>
            </a:fld>
            <a:endParaRPr lang="zh-HK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zh-HK" altLang="en-US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29B9EABA-9E4E-4368-A7F7-6DD656B13C99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39556436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878963-4D72-4D65-8FC9-3BC2BDF1FF72}" type="datetimeFigureOut">
              <a:rPr lang="zh-HK" altLang="en-US" smtClean="0"/>
              <a:t>10/11/2022</a:t>
            </a:fld>
            <a:endParaRPr lang="zh-HK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9EABA-9E4E-4368-A7F7-6DD656B13C99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20524365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878963-4D72-4D65-8FC9-3BC2BDF1FF72}" type="datetimeFigureOut">
              <a:rPr lang="zh-HK" altLang="en-US" smtClean="0"/>
              <a:t>10/11/2022</a:t>
            </a:fld>
            <a:endParaRPr lang="zh-HK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9EABA-9E4E-4368-A7F7-6DD656B13C99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37036324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878963-4D72-4D65-8FC9-3BC2BDF1FF72}" type="datetimeFigureOut">
              <a:rPr lang="zh-HK" altLang="en-US" smtClean="0"/>
              <a:t>10/11/2022</a:t>
            </a:fld>
            <a:endParaRPr lang="zh-HK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9EABA-9E4E-4368-A7F7-6DD656B13C99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13613921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878963-4D72-4D65-8FC9-3BC2BDF1FF72}" type="datetimeFigureOut">
              <a:rPr lang="zh-HK" altLang="en-US" smtClean="0"/>
              <a:t>10/11/2022</a:t>
            </a:fld>
            <a:endParaRPr lang="zh-HK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9EABA-9E4E-4368-A7F7-6DD656B13C99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38099735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878963-4D72-4D65-8FC9-3BC2BDF1FF72}" type="datetimeFigureOut">
              <a:rPr lang="zh-HK" altLang="en-US" smtClean="0"/>
              <a:t>10/11/2022</a:t>
            </a:fld>
            <a:endParaRPr lang="zh-HK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9EABA-9E4E-4368-A7F7-6DD656B13C99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21282091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878963-4D72-4D65-8FC9-3BC2BDF1FF72}" type="datetimeFigureOut">
              <a:rPr lang="zh-HK" altLang="en-US" smtClean="0"/>
              <a:t>10/11/2022</a:t>
            </a:fld>
            <a:endParaRPr lang="zh-HK" alt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9EABA-9E4E-4368-A7F7-6DD656B13C99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14714077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09878963-4D72-4D65-8FC9-3BC2BDF1FF72}" type="datetimeFigureOut">
              <a:rPr lang="zh-HK" altLang="en-US" smtClean="0"/>
              <a:t>10/11/2022</a:t>
            </a:fld>
            <a:endParaRPr lang="zh-HK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zh-HK" altLang="en-US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0">
                <a:solidFill>
                  <a:srgbClr val="FFFFFF"/>
                </a:solidFill>
                <a:latin typeface="+mj-lt"/>
              </a:defRPr>
            </a:lvl1pPr>
          </a:lstStyle>
          <a:p>
            <a:fld id="{29B9EABA-9E4E-4368-A7F7-6DD656B13C99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2120898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 cap="none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785533E5-EDC9-BCAB-5732-1872169C349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sz="6000" dirty="0"/>
              <a:t>Annotating intonation units in the Taiwan Mandarin Corpus</a:t>
            </a:r>
            <a:endParaRPr lang="zh-TW" altLang="en-US" sz="6000" dirty="0"/>
          </a:p>
        </p:txBody>
      </p:sp>
      <p:sp>
        <p:nvSpPr>
          <p:cNvPr id="5" name="副標題 4">
            <a:extLst>
              <a:ext uri="{FF2B5EF4-FFF2-40B4-BE49-F238E27FC236}">
                <a16:creationId xmlns:a16="http://schemas.microsoft.com/office/drawing/2014/main" id="{F087B3E4-3369-E9BF-4499-CFF7ED6FEB1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dirty="0"/>
              <a:t>Ryan Ka Yau Lai</a:t>
            </a:r>
          </a:p>
          <a:p>
            <a:r>
              <a:rPr lang="en-US" altLang="zh-TW" dirty="0"/>
              <a:t>University of California, Santa Barbara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201838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EB8670D-7474-0142-CC2C-CABC0E0C8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Endnotes (i.e. prosodic types of IUs)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6A74683-7CB4-8702-42C5-1226C2DCF2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250693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118BA95-03E7-41B7-B442-0AF8C0A7FF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3048" y="0"/>
            <a:ext cx="12188952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799C3D5-7D55-4046-808C-F290F456D6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61035" y="1679569"/>
            <a:ext cx="3498864" cy="3498858"/>
            <a:chOff x="1061035" y="1679569"/>
            <a:chExt cx="3498864" cy="3498858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59D8741-EAD6-41B1-A882-70D70FC358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61035" y="1679569"/>
              <a:ext cx="3498864" cy="3498858"/>
            </a:xfrm>
            <a:prstGeom prst="ellipse">
              <a:avLst/>
            </a:prstGeom>
            <a:blipFill dpi="0" rotWithShape="1">
              <a:blip r:embed="rId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400000"/>
                        </a14:imgEffect>
                        <a14:imgEffect>
                          <a14:brightnessContrast bright="-40000" contrast="40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5444F36-3103-4D11-A25F-C054D4606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46134" y="1864667"/>
              <a:ext cx="3128666" cy="312866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762286A5-C849-4E49-8057-63799A31DC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0145" y="2376862"/>
            <a:ext cx="2640646" cy="2104273"/>
          </a:xfrm>
          <a:noFill/>
        </p:spPr>
        <p:txBody>
          <a:bodyPr>
            <a:normAutofit/>
          </a:bodyPr>
          <a:lstStyle/>
          <a:p>
            <a:pPr algn="ctr"/>
            <a:r>
              <a:rPr lang="en-US" altLang="zh-HK" sz="3000">
                <a:solidFill>
                  <a:srgbClr val="FFFFFF"/>
                </a:solidFill>
              </a:rPr>
              <a:t>What’s an endnote?</a:t>
            </a:r>
            <a:endParaRPr lang="zh-HK" altLang="en-US" sz="3000">
              <a:solidFill>
                <a:srgbClr val="FFFFFF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D9B3EAD-A2B3-42C4-927C-3455E3E69E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02277" y="3388659"/>
            <a:ext cx="3657600" cy="80683"/>
          </a:xfrm>
          <a:prstGeom prst="rect">
            <a:avLst/>
          </a:prstGeom>
          <a:blipFill dpi="0" rotWithShape="1">
            <a:blip r:embed="rId4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1909CB3-1752-490F-8B3E-B6B0331708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81089" y="725394"/>
            <a:ext cx="5142658" cy="5407212"/>
          </a:xfrm>
        </p:spPr>
        <p:txBody>
          <a:bodyPr anchor="ctr">
            <a:normAutofit/>
          </a:bodyPr>
          <a:lstStyle/>
          <a:p>
            <a:r>
              <a:rPr lang="en-US" altLang="zh-TW"/>
              <a:t>Informally: ‘Punctuation marks’</a:t>
            </a:r>
          </a:p>
          <a:p>
            <a:r>
              <a:rPr lang="en-US" altLang="zh-TW"/>
              <a:t>Give the intonational type of the IU, especially near the end</a:t>
            </a:r>
          </a:p>
          <a:p>
            <a:r>
              <a:rPr lang="en-US" altLang="zh-TW"/>
              <a:t>Remember: This is about </a:t>
            </a:r>
            <a:r>
              <a:rPr lang="en-US" altLang="zh-TW" b="1"/>
              <a:t>sound</a:t>
            </a:r>
            <a:r>
              <a:rPr lang="en-US" altLang="zh-TW"/>
              <a:t>, especially </a:t>
            </a:r>
            <a:r>
              <a:rPr lang="en-US" altLang="zh-TW" b="1"/>
              <a:t>pitch</a:t>
            </a:r>
            <a:r>
              <a:rPr lang="en-US" altLang="zh-TW"/>
              <a:t>; </a:t>
            </a:r>
            <a:r>
              <a:rPr lang="en-US" altLang="zh-TW" b="1"/>
              <a:t>not</a:t>
            </a:r>
            <a:r>
              <a:rPr lang="en-US" altLang="zh-TW"/>
              <a:t> meaning!</a:t>
            </a:r>
          </a:p>
          <a:p>
            <a:r>
              <a:rPr lang="en-US" altLang="zh-TW"/>
              <a:t>Four types of endnotes:</a:t>
            </a:r>
          </a:p>
          <a:p>
            <a:pPr lvl="1"/>
            <a:r>
              <a:rPr lang="en-US" altLang="zh-TW" err="1"/>
              <a:t>Continuining</a:t>
            </a:r>
            <a:r>
              <a:rPr lang="en-US" altLang="zh-TW"/>
              <a:t> (‘comma’, stable): ,</a:t>
            </a:r>
          </a:p>
          <a:p>
            <a:pPr lvl="1"/>
            <a:r>
              <a:rPr lang="en-US" altLang="zh-TW"/>
              <a:t>Appeal (‘question mark’, rising): ?</a:t>
            </a:r>
          </a:p>
          <a:p>
            <a:pPr lvl="1"/>
            <a:r>
              <a:rPr lang="en-US" altLang="zh-TW"/>
              <a:t>Statement (‘period’, falling): ?</a:t>
            </a:r>
          </a:p>
          <a:p>
            <a:pPr lvl="1"/>
            <a:endParaRPr lang="en-US" altLang="zh-TW"/>
          </a:p>
          <a:p>
            <a:pPr lvl="1"/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4996572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62286A5-C849-4E49-8057-63799A31DC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>
            <a:normAutofit/>
          </a:bodyPr>
          <a:lstStyle/>
          <a:p>
            <a:r>
              <a:rPr lang="en-US" altLang="zh-TW" dirty="0"/>
              <a:t>Four types of endnotes</a:t>
            </a:r>
            <a:endParaRPr lang="zh-HK" alt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2A093B8-A2CC-4243-9D24-415419DA14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6800" y="2013293"/>
            <a:ext cx="10058400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ED74CD84-957F-E452-0D7E-4BB3A1F1D0E6}"/>
              </a:ext>
            </a:extLst>
          </p:cNvPr>
          <p:cNvGrpSpPr/>
          <p:nvPr/>
        </p:nvGrpSpPr>
        <p:grpSpPr>
          <a:xfrm>
            <a:off x="-2838519" y="1173832"/>
            <a:ext cx="12803277" cy="6518667"/>
            <a:chOff x="-3078477" y="1175041"/>
            <a:chExt cx="12803277" cy="6518667"/>
          </a:xfrm>
        </p:grpSpPr>
        <p:sp>
          <p:nvSpPr>
            <p:cNvPr id="14" name="拱形 13">
              <a:extLst>
                <a:ext uri="{FF2B5EF4-FFF2-40B4-BE49-F238E27FC236}">
                  <a16:creationId xmlns:a16="http://schemas.microsoft.com/office/drawing/2014/main" id="{8362995F-B98A-75DF-7D69-54D05B210FCC}"/>
                </a:ext>
              </a:extLst>
            </p:cNvPr>
            <p:cNvSpPr/>
            <p:nvPr/>
          </p:nvSpPr>
          <p:spPr>
            <a:xfrm>
              <a:off x="-3078477" y="1175041"/>
              <a:ext cx="6518667" cy="6518667"/>
            </a:xfrm>
            <a:prstGeom prst="blockArc">
              <a:avLst>
                <a:gd name="adj1" fmla="val 18900000"/>
                <a:gd name="adj2" fmla="val 2700000"/>
                <a:gd name="adj3" fmla="val 331"/>
              </a:avLst>
            </a:prstGeom>
            <a:scene3d>
              <a:camera prst="orthographicFront"/>
              <a:lightRig rig="flat" dir="t"/>
            </a:scene3d>
            <a:sp3d prstMaterial="matte"/>
          </p:spPr>
          <p:style>
            <a:lnRef idx="2">
              <a:schemeClr val="accent1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5" name="手繪多邊形: 圖案 14">
              <a:extLst>
                <a:ext uri="{FF2B5EF4-FFF2-40B4-BE49-F238E27FC236}">
                  <a16:creationId xmlns:a16="http://schemas.microsoft.com/office/drawing/2014/main" id="{56D4DC4A-9616-7FDC-7D63-EE33DE449A1B}"/>
                </a:ext>
              </a:extLst>
            </p:cNvPr>
            <p:cNvSpPr/>
            <p:nvPr/>
          </p:nvSpPr>
          <p:spPr>
            <a:xfrm>
              <a:off x="2942767" y="2385558"/>
              <a:ext cx="6782033" cy="744918"/>
            </a:xfrm>
            <a:custGeom>
              <a:avLst/>
              <a:gdLst>
                <a:gd name="connsiteX0" fmla="*/ 0 w 6782033"/>
                <a:gd name="connsiteY0" fmla="*/ 0 h 744918"/>
                <a:gd name="connsiteX1" fmla="*/ 6782033 w 6782033"/>
                <a:gd name="connsiteY1" fmla="*/ 0 h 744918"/>
                <a:gd name="connsiteX2" fmla="*/ 6782033 w 6782033"/>
                <a:gd name="connsiteY2" fmla="*/ 744918 h 744918"/>
                <a:gd name="connsiteX3" fmla="*/ 0 w 6782033"/>
                <a:gd name="connsiteY3" fmla="*/ 744918 h 744918"/>
                <a:gd name="connsiteX4" fmla="*/ 0 w 6782033"/>
                <a:gd name="connsiteY4" fmla="*/ 0 h 744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82033" h="744918">
                  <a:moveTo>
                    <a:pt x="0" y="0"/>
                  </a:moveTo>
                  <a:lnTo>
                    <a:pt x="6782033" y="0"/>
                  </a:lnTo>
                  <a:lnTo>
                    <a:pt x="6782033" y="744918"/>
                  </a:lnTo>
                  <a:lnTo>
                    <a:pt x="0" y="744918"/>
                  </a:lnTo>
                  <a:lnTo>
                    <a:pt x="0" y="0"/>
                  </a:lnTo>
                  <a:close/>
                </a:path>
              </a:pathLst>
            </a:custGeom>
            <a:scene3d>
              <a:camera prst="orthographicFront"/>
              <a:lightRig rig="flat" dir="t"/>
            </a:scene3d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91279" tIns="58420" rIns="58420" bIns="58420" numCol="1" spcCol="1270" anchor="ctr" anchorCtr="0">
              <a:noAutofit/>
            </a:bodyPr>
            <a:lstStyle/>
            <a:p>
              <a:pPr marL="0" lvl="0" indent="0" algn="l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300" kern="1200" dirty="0"/>
                <a:t>Continuing (‘comma’, stable)</a:t>
              </a:r>
              <a:endParaRPr lang="zh-TW" altLang="en-US" sz="2300" kern="1200" dirty="0"/>
            </a:p>
          </p:txBody>
        </p:sp>
        <p:sp>
          <p:nvSpPr>
            <p:cNvPr id="16" name="橢圓 15">
              <a:extLst>
                <a:ext uri="{FF2B5EF4-FFF2-40B4-BE49-F238E27FC236}">
                  <a16:creationId xmlns:a16="http://schemas.microsoft.com/office/drawing/2014/main" id="{731C6077-FA5D-E51A-A34A-60DE9F7D2C63}"/>
                </a:ext>
              </a:extLst>
            </p:cNvPr>
            <p:cNvSpPr/>
            <p:nvPr/>
          </p:nvSpPr>
          <p:spPr>
            <a:xfrm>
              <a:off x="2477193" y="2292443"/>
              <a:ext cx="931147" cy="931147"/>
            </a:xfrm>
            <a:prstGeom prst="ellipse">
              <a:avLst/>
            </a:prstGeom>
            <a:scene3d>
              <a:camera prst="orthographicFront"/>
              <a:lightRig rig="flat" dir="t"/>
            </a:scene3d>
            <a:sp3d z="190500" extrusionH="12700" prstMaterial="plastic">
              <a:bevelT w="50800" h="50800"/>
            </a:sp3d>
          </p:spPr>
          <p:style>
            <a:lnRef idx="1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2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pPr algn="ctr"/>
              <a:r>
                <a:rPr lang="en-US" altLang="zh-TW" sz="3600" dirty="0"/>
                <a:t>,</a:t>
              </a:r>
              <a:endParaRPr lang="zh-TW" altLang="en-US" sz="3600" dirty="0"/>
            </a:p>
          </p:txBody>
        </p:sp>
        <p:sp>
          <p:nvSpPr>
            <p:cNvPr id="17" name="手繪多邊形: 圖案 16">
              <a:extLst>
                <a:ext uri="{FF2B5EF4-FFF2-40B4-BE49-F238E27FC236}">
                  <a16:creationId xmlns:a16="http://schemas.microsoft.com/office/drawing/2014/main" id="{581AC788-D379-B809-FA82-B2B0DC8704B5}"/>
                </a:ext>
              </a:extLst>
            </p:cNvPr>
            <p:cNvSpPr/>
            <p:nvPr/>
          </p:nvSpPr>
          <p:spPr>
            <a:xfrm>
              <a:off x="3369846" y="3503129"/>
              <a:ext cx="6354954" cy="744918"/>
            </a:xfrm>
            <a:custGeom>
              <a:avLst/>
              <a:gdLst>
                <a:gd name="connsiteX0" fmla="*/ 0 w 6354954"/>
                <a:gd name="connsiteY0" fmla="*/ 0 h 744918"/>
                <a:gd name="connsiteX1" fmla="*/ 6354954 w 6354954"/>
                <a:gd name="connsiteY1" fmla="*/ 0 h 744918"/>
                <a:gd name="connsiteX2" fmla="*/ 6354954 w 6354954"/>
                <a:gd name="connsiteY2" fmla="*/ 744918 h 744918"/>
                <a:gd name="connsiteX3" fmla="*/ 0 w 6354954"/>
                <a:gd name="connsiteY3" fmla="*/ 744918 h 744918"/>
                <a:gd name="connsiteX4" fmla="*/ 0 w 6354954"/>
                <a:gd name="connsiteY4" fmla="*/ 0 h 744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54954" h="744918">
                  <a:moveTo>
                    <a:pt x="0" y="0"/>
                  </a:moveTo>
                  <a:lnTo>
                    <a:pt x="6354954" y="0"/>
                  </a:lnTo>
                  <a:lnTo>
                    <a:pt x="6354954" y="744918"/>
                  </a:lnTo>
                  <a:lnTo>
                    <a:pt x="0" y="744918"/>
                  </a:lnTo>
                  <a:lnTo>
                    <a:pt x="0" y="0"/>
                  </a:lnTo>
                  <a:close/>
                </a:path>
              </a:pathLst>
            </a:custGeom>
            <a:scene3d>
              <a:camera prst="orthographicFront"/>
              <a:lightRig rig="flat" dir="t"/>
            </a:scene3d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91279" tIns="58420" rIns="58420" bIns="58420" numCol="1" spcCol="1270" anchor="ctr" anchorCtr="0">
              <a:noAutofit/>
            </a:bodyPr>
            <a:lstStyle/>
            <a:p>
              <a:pPr marL="0" lvl="0" indent="0" algn="l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300" kern="1200" dirty="0"/>
                <a:t>Appeal (‘question mark’, rising)</a:t>
              </a:r>
              <a:endParaRPr lang="zh-TW" altLang="en-US" sz="2300" kern="1200" dirty="0"/>
            </a:p>
          </p:txBody>
        </p:sp>
        <p:sp>
          <p:nvSpPr>
            <p:cNvPr id="18" name="橢圓 17">
              <a:extLst>
                <a:ext uri="{FF2B5EF4-FFF2-40B4-BE49-F238E27FC236}">
                  <a16:creationId xmlns:a16="http://schemas.microsoft.com/office/drawing/2014/main" id="{7069E7F6-1B81-D8A6-BA7F-7D0BF42BE049}"/>
                </a:ext>
              </a:extLst>
            </p:cNvPr>
            <p:cNvSpPr/>
            <p:nvPr/>
          </p:nvSpPr>
          <p:spPr>
            <a:xfrm>
              <a:off x="2904272" y="3410014"/>
              <a:ext cx="931147" cy="931147"/>
            </a:xfrm>
            <a:prstGeom prst="ellipse">
              <a:avLst/>
            </a:prstGeom>
            <a:scene3d>
              <a:camera prst="orthographicFront"/>
              <a:lightRig rig="flat" dir="t"/>
            </a:scene3d>
            <a:sp3d z="190500" extrusionH="12700" prstMaterial="plastic">
              <a:bevelT w="50800" h="50800"/>
            </a:sp3d>
          </p:spPr>
          <p:style>
            <a:lnRef idx="1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2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pPr algn="ctr"/>
              <a:r>
                <a:rPr lang="en-US" altLang="zh-TW" sz="3600" dirty="0"/>
                <a:t>?</a:t>
              </a:r>
              <a:endParaRPr lang="zh-TW" altLang="en-US" sz="3600" dirty="0"/>
            </a:p>
          </p:txBody>
        </p:sp>
        <p:sp>
          <p:nvSpPr>
            <p:cNvPr id="19" name="手繪多邊形: 圖案 18">
              <a:extLst>
                <a:ext uri="{FF2B5EF4-FFF2-40B4-BE49-F238E27FC236}">
                  <a16:creationId xmlns:a16="http://schemas.microsoft.com/office/drawing/2014/main" id="{47144115-020F-DB96-93D1-9E04C4B8CE8F}"/>
                </a:ext>
              </a:extLst>
            </p:cNvPr>
            <p:cNvSpPr/>
            <p:nvPr/>
          </p:nvSpPr>
          <p:spPr>
            <a:xfrm>
              <a:off x="3369846" y="4620700"/>
              <a:ext cx="6354954" cy="744918"/>
            </a:xfrm>
            <a:custGeom>
              <a:avLst/>
              <a:gdLst>
                <a:gd name="connsiteX0" fmla="*/ 0 w 6354954"/>
                <a:gd name="connsiteY0" fmla="*/ 0 h 744918"/>
                <a:gd name="connsiteX1" fmla="*/ 6354954 w 6354954"/>
                <a:gd name="connsiteY1" fmla="*/ 0 h 744918"/>
                <a:gd name="connsiteX2" fmla="*/ 6354954 w 6354954"/>
                <a:gd name="connsiteY2" fmla="*/ 744918 h 744918"/>
                <a:gd name="connsiteX3" fmla="*/ 0 w 6354954"/>
                <a:gd name="connsiteY3" fmla="*/ 744918 h 744918"/>
                <a:gd name="connsiteX4" fmla="*/ 0 w 6354954"/>
                <a:gd name="connsiteY4" fmla="*/ 0 h 744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54954" h="744918">
                  <a:moveTo>
                    <a:pt x="0" y="0"/>
                  </a:moveTo>
                  <a:lnTo>
                    <a:pt x="6354954" y="0"/>
                  </a:lnTo>
                  <a:lnTo>
                    <a:pt x="6354954" y="744918"/>
                  </a:lnTo>
                  <a:lnTo>
                    <a:pt x="0" y="744918"/>
                  </a:lnTo>
                  <a:lnTo>
                    <a:pt x="0" y="0"/>
                  </a:lnTo>
                  <a:close/>
                </a:path>
              </a:pathLst>
            </a:custGeom>
            <a:scene3d>
              <a:camera prst="orthographicFront"/>
              <a:lightRig rig="flat" dir="t"/>
            </a:scene3d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91279" tIns="58420" rIns="58420" bIns="58420" numCol="1" spcCol="1270" anchor="ctr" anchorCtr="0">
              <a:noAutofit/>
            </a:bodyPr>
            <a:lstStyle/>
            <a:p>
              <a:pPr marL="0" lvl="0" indent="0" algn="l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300" kern="1200" dirty="0"/>
                <a:t>Statement (‘period’, falling)</a:t>
              </a:r>
              <a:endParaRPr lang="zh-TW" altLang="en-US" sz="2300" kern="1200" dirty="0"/>
            </a:p>
          </p:txBody>
        </p:sp>
        <p:sp>
          <p:nvSpPr>
            <p:cNvPr id="20" name="橢圓 19">
              <a:extLst>
                <a:ext uri="{FF2B5EF4-FFF2-40B4-BE49-F238E27FC236}">
                  <a16:creationId xmlns:a16="http://schemas.microsoft.com/office/drawing/2014/main" id="{6F88822E-11EB-3502-8C6E-E7C677BC284B}"/>
                </a:ext>
              </a:extLst>
            </p:cNvPr>
            <p:cNvSpPr/>
            <p:nvPr/>
          </p:nvSpPr>
          <p:spPr>
            <a:xfrm>
              <a:off x="2904272" y="4527586"/>
              <a:ext cx="931147" cy="931147"/>
            </a:xfrm>
            <a:prstGeom prst="ellipse">
              <a:avLst/>
            </a:prstGeom>
            <a:scene3d>
              <a:camera prst="orthographicFront"/>
              <a:lightRig rig="flat" dir="t"/>
            </a:scene3d>
            <a:sp3d z="190500" extrusionH="12700" prstMaterial="plastic">
              <a:bevelT w="50800" h="50800"/>
            </a:sp3d>
          </p:spPr>
          <p:style>
            <a:lnRef idx="1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2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pPr algn="ctr"/>
              <a:r>
                <a:rPr lang="en-US" altLang="zh-TW" sz="3600" dirty="0"/>
                <a:t>.</a:t>
              </a:r>
              <a:endParaRPr lang="zh-TW" altLang="en-US" sz="3600" dirty="0"/>
            </a:p>
          </p:txBody>
        </p:sp>
        <p:sp>
          <p:nvSpPr>
            <p:cNvPr id="21" name="手繪多邊形: 圖案 20">
              <a:extLst>
                <a:ext uri="{FF2B5EF4-FFF2-40B4-BE49-F238E27FC236}">
                  <a16:creationId xmlns:a16="http://schemas.microsoft.com/office/drawing/2014/main" id="{AC873938-0016-07B8-58D9-B899A35B24C0}"/>
                </a:ext>
              </a:extLst>
            </p:cNvPr>
            <p:cNvSpPr/>
            <p:nvPr/>
          </p:nvSpPr>
          <p:spPr>
            <a:xfrm>
              <a:off x="2942767" y="5738272"/>
              <a:ext cx="6782033" cy="744918"/>
            </a:xfrm>
            <a:custGeom>
              <a:avLst/>
              <a:gdLst>
                <a:gd name="connsiteX0" fmla="*/ 0 w 6782033"/>
                <a:gd name="connsiteY0" fmla="*/ 0 h 744918"/>
                <a:gd name="connsiteX1" fmla="*/ 6782033 w 6782033"/>
                <a:gd name="connsiteY1" fmla="*/ 0 h 744918"/>
                <a:gd name="connsiteX2" fmla="*/ 6782033 w 6782033"/>
                <a:gd name="connsiteY2" fmla="*/ 744918 h 744918"/>
                <a:gd name="connsiteX3" fmla="*/ 0 w 6782033"/>
                <a:gd name="connsiteY3" fmla="*/ 744918 h 744918"/>
                <a:gd name="connsiteX4" fmla="*/ 0 w 6782033"/>
                <a:gd name="connsiteY4" fmla="*/ 0 h 744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82033" h="744918">
                  <a:moveTo>
                    <a:pt x="0" y="0"/>
                  </a:moveTo>
                  <a:lnTo>
                    <a:pt x="6782033" y="0"/>
                  </a:lnTo>
                  <a:lnTo>
                    <a:pt x="6782033" y="744918"/>
                  </a:lnTo>
                  <a:lnTo>
                    <a:pt x="0" y="744918"/>
                  </a:lnTo>
                  <a:lnTo>
                    <a:pt x="0" y="0"/>
                  </a:lnTo>
                  <a:close/>
                </a:path>
              </a:pathLst>
            </a:custGeom>
            <a:scene3d>
              <a:camera prst="orthographicFront"/>
              <a:lightRig rig="flat" dir="t"/>
            </a:scene3d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91279" tIns="58420" rIns="58420" bIns="58420" numCol="1" spcCol="1270" anchor="ctr" anchorCtr="0">
              <a:noAutofit/>
            </a:bodyPr>
            <a:lstStyle/>
            <a:p>
              <a:pPr marL="0" lvl="0" indent="0" algn="l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300" kern="1200"/>
                <a:t>Truncation (‘dash’, when you feel the IU was not finished)</a:t>
              </a:r>
              <a:endParaRPr lang="zh-TW" altLang="en-US" sz="2300" kern="1200" dirty="0"/>
            </a:p>
          </p:txBody>
        </p:sp>
        <p:sp>
          <p:nvSpPr>
            <p:cNvPr id="22" name="橢圓 21">
              <a:extLst>
                <a:ext uri="{FF2B5EF4-FFF2-40B4-BE49-F238E27FC236}">
                  <a16:creationId xmlns:a16="http://schemas.microsoft.com/office/drawing/2014/main" id="{3BCADA97-3A44-EE12-9277-35277238F6A4}"/>
                </a:ext>
              </a:extLst>
            </p:cNvPr>
            <p:cNvSpPr/>
            <p:nvPr/>
          </p:nvSpPr>
          <p:spPr>
            <a:xfrm>
              <a:off x="2477193" y="5645157"/>
              <a:ext cx="931147" cy="931147"/>
            </a:xfrm>
            <a:prstGeom prst="ellipse">
              <a:avLst/>
            </a:prstGeom>
            <a:scene3d>
              <a:camera prst="orthographicFront"/>
              <a:lightRig rig="flat" dir="t"/>
            </a:scene3d>
            <a:sp3d z="190500" extrusionH="12700" prstMaterial="plastic">
              <a:bevelT w="50800" h="50800"/>
            </a:sp3d>
          </p:spPr>
          <p:style>
            <a:lnRef idx="1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2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pPr algn="ctr"/>
              <a:r>
                <a:rPr lang="en-US" altLang="zh-TW" sz="3600" dirty="0"/>
                <a:t>--</a:t>
              </a:r>
              <a:endParaRPr lang="zh-TW" altLang="en-US" sz="3600" dirty="0"/>
            </a:p>
          </p:txBody>
        </p:sp>
      </p:grp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C710EF7D-1A59-06CB-8697-3E59AED93135}"/>
              </a:ext>
            </a:extLst>
          </p:cNvPr>
          <p:cNvSpPr txBox="1"/>
          <p:nvPr/>
        </p:nvSpPr>
        <p:spPr>
          <a:xfrm>
            <a:off x="3047134" y="3244334"/>
            <a:ext cx="60942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,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782032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內容版面配置區 5">
            <a:extLst>
              <a:ext uri="{FF2B5EF4-FFF2-40B4-BE49-F238E27FC236}">
                <a16:creationId xmlns:a16="http://schemas.microsoft.com/office/drawing/2014/main" id="{020E64CF-78DD-4135-9487-B66CFAC2D190}"/>
              </a:ext>
            </a:extLst>
          </p:cNvPr>
          <p:cNvSpPr txBox="1">
            <a:spLocks/>
          </p:cNvSpPr>
          <p:nvPr/>
        </p:nvSpPr>
        <p:spPr>
          <a:xfrm>
            <a:off x="1554144" y="900435"/>
            <a:ext cx="9356310" cy="4731438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>
            <a:normAutofit fontScale="92500" lnSpcReduction="10000"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endParaRPr lang="en-US" altLang="zh-HK" dirty="0"/>
          </a:p>
          <a:p>
            <a:pPr marL="0" indent="0">
              <a:buFont typeface="Wingdings" pitchFamily="2" charset="2"/>
              <a:buNone/>
            </a:pPr>
            <a:r>
              <a:rPr lang="en-US" altLang="zh-HK" dirty="0"/>
              <a:t>Perrot:	When did you get into a living relationship with those artists in Paris</a:t>
            </a:r>
          </a:p>
          <a:p>
            <a:pPr marL="0" indent="0">
              <a:buFont typeface="Wingdings" pitchFamily="2" charset="2"/>
              <a:buNone/>
            </a:pPr>
            <a:r>
              <a:rPr lang="en-US" altLang="zh-HK" dirty="0"/>
              <a:t>	At what age</a:t>
            </a:r>
          </a:p>
          <a:p>
            <a:pPr marL="0" indent="0">
              <a:buFont typeface="Wingdings" pitchFamily="2" charset="2"/>
              <a:buNone/>
            </a:pPr>
            <a:r>
              <a:rPr lang="en-US" altLang="zh-HK" dirty="0"/>
              <a:t>Wood:	with artists in Paris</a:t>
            </a:r>
          </a:p>
          <a:p>
            <a:pPr marL="0" indent="0">
              <a:buFont typeface="Wingdings" pitchFamily="2" charset="2"/>
              <a:buNone/>
            </a:pPr>
            <a:r>
              <a:rPr lang="en-US" altLang="zh-HK" dirty="0"/>
              <a:t>Perrot:	Yes</a:t>
            </a:r>
          </a:p>
          <a:p>
            <a:pPr marL="0" indent="0">
              <a:buFont typeface="Wingdings" pitchFamily="2" charset="2"/>
              <a:buNone/>
            </a:pPr>
            <a:r>
              <a:rPr lang="en-US" altLang="zh-HK" dirty="0"/>
              <a:t>Wood:	Uh</a:t>
            </a:r>
            <a:r>
              <a:rPr lang="en-US" altLang="ja-JP" dirty="0"/>
              <a:t>m</a:t>
            </a:r>
            <a:endParaRPr lang="en-US" altLang="zh-HK" dirty="0"/>
          </a:p>
          <a:p>
            <a:pPr marL="0" indent="0">
              <a:buFont typeface="Wingdings" pitchFamily="2" charset="2"/>
              <a:buNone/>
            </a:pPr>
            <a:r>
              <a:rPr lang="en-US" altLang="zh-HK" dirty="0"/>
              <a:t>	I went to study art in Paris</a:t>
            </a:r>
          </a:p>
          <a:p>
            <a:pPr marL="0" indent="0">
              <a:buFont typeface="Wingdings" pitchFamily="2" charset="2"/>
              <a:buNone/>
            </a:pPr>
            <a:r>
              <a:rPr lang="en-US" altLang="zh-HK" dirty="0"/>
              <a:t>	A little bit</a:t>
            </a:r>
          </a:p>
          <a:p>
            <a:pPr marL="0" indent="0">
              <a:buFont typeface="Wingdings" pitchFamily="2" charset="2"/>
              <a:buNone/>
            </a:pPr>
            <a:r>
              <a:rPr lang="en-US" altLang="zh-HK" dirty="0"/>
              <a:t>	Uh But I really didn’t meet any answers</a:t>
            </a:r>
          </a:p>
          <a:p>
            <a:pPr marL="0" indent="0">
              <a:buFont typeface="Wingdings" pitchFamily="2" charset="2"/>
              <a:buNone/>
            </a:pPr>
            <a:r>
              <a:rPr lang="en-US" altLang="zh-HK" dirty="0"/>
              <a:t>	And to answer your question the way I think you would like it answered</a:t>
            </a:r>
          </a:p>
          <a:p>
            <a:pPr marL="0" indent="0">
              <a:buFont typeface="Wingdings" pitchFamily="2" charset="2"/>
              <a:buNone/>
            </a:pPr>
            <a:r>
              <a:rPr lang="en-US" altLang="zh-HK" dirty="0"/>
              <a:t>	I was twenty-three </a:t>
            </a:r>
          </a:p>
          <a:p>
            <a:pPr marL="0" indent="0">
              <a:buFont typeface="Wingdings" pitchFamily="2" charset="2"/>
              <a:buNone/>
            </a:pPr>
            <a:r>
              <a:rPr lang="en-US" altLang="zh-HK" dirty="0"/>
              <a:t>	In New York</a:t>
            </a:r>
          </a:p>
          <a:p>
            <a:endParaRPr lang="zh-HK" altLang="en-US" dirty="0"/>
          </a:p>
        </p:txBody>
      </p:sp>
      <p:pic>
        <p:nvPicPr>
          <p:cNvPr id="10" name="SBC055-extract2">
            <a:hlinkClick r:id="" action="ppaction://media"/>
            <a:extLst>
              <a:ext uri="{FF2B5EF4-FFF2-40B4-BE49-F238E27FC236}">
                <a16:creationId xmlns:a16="http://schemas.microsoft.com/office/drawing/2014/main" id="{6A9366BD-170A-46BD-8B94-15342923438B}"/>
              </a:ext>
            </a:extLst>
          </p:cNvPr>
          <p:cNvPicPr>
            <a:picLocks noGrp="1" noChangeAspect="1"/>
          </p:cNvPicPr>
          <p:nvPr>
            <p:ph idx="1"/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41602" y="3429000"/>
            <a:ext cx="609600" cy="609600"/>
          </a:xfrm>
        </p:spPr>
      </p:pic>
    </p:spTree>
    <p:extLst>
      <p:ext uri="{BB962C8B-B14F-4D97-AF65-F5344CB8AC3E}">
        <p14:creationId xmlns:p14="http://schemas.microsoft.com/office/powerpoint/2010/main" val="676400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044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內容版面配置區 5">
            <a:extLst>
              <a:ext uri="{FF2B5EF4-FFF2-40B4-BE49-F238E27FC236}">
                <a16:creationId xmlns:a16="http://schemas.microsoft.com/office/drawing/2014/main" id="{020E64CF-78DD-4135-9487-B66CFAC2D190}"/>
              </a:ext>
            </a:extLst>
          </p:cNvPr>
          <p:cNvSpPr txBox="1">
            <a:spLocks/>
          </p:cNvSpPr>
          <p:nvPr/>
        </p:nvSpPr>
        <p:spPr>
          <a:xfrm>
            <a:off x="1554144" y="900435"/>
            <a:ext cx="9356310" cy="4731438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>
            <a:normAutofit fontScale="92500" lnSpcReduction="10000"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endParaRPr lang="en-US" altLang="zh-HK" dirty="0"/>
          </a:p>
          <a:p>
            <a:pPr marL="0" indent="0">
              <a:buFont typeface="Wingdings" pitchFamily="2" charset="2"/>
              <a:buNone/>
            </a:pPr>
            <a:r>
              <a:rPr lang="en-US" altLang="zh-HK" dirty="0"/>
              <a:t>Perrot:	When did you get into a living relationship with those artists in Paris,</a:t>
            </a:r>
          </a:p>
          <a:p>
            <a:pPr marL="0" indent="0">
              <a:buFont typeface="Wingdings" pitchFamily="2" charset="2"/>
              <a:buNone/>
            </a:pPr>
            <a:r>
              <a:rPr lang="en-US" altLang="zh-HK" dirty="0"/>
              <a:t>	At what age.</a:t>
            </a:r>
          </a:p>
          <a:p>
            <a:pPr marL="0" indent="0">
              <a:buFont typeface="Wingdings" pitchFamily="2" charset="2"/>
              <a:buNone/>
            </a:pPr>
            <a:r>
              <a:rPr lang="en-US" altLang="zh-HK" dirty="0"/>
              <a:t>Wood:	with artists in Paris.</a:t>
            </a:r>
          </a:p>
          <a:p>
            <a:pPr marL="0" indent="0">
              <a:buFont typeface="Wingdings" pitchFamily="2" charset="2"/>
              <a:buNone/>
            </a:pPr>
            <a:r>
              <a:rPr lang="en-US" altLang="zh-HK" dirty="0"/>
              <a:t>Perrot:	Yes.</a:t>
            </a:r>
          </a:p>
          <a:p>
            <a:pPr marL="0" indent="0">
              <a:buFont typeface="Wingdings" pitchFamily="2" charset="2"/>
              <a:buNone/>
            </a:pPr>
            <a:r>
              <a:rPr lang="en-US" altLang="zh-HK" dirty="0"/>
              <a:t>Wood:	Uh</a:t>
            </a:r>
            <a:r>
              <a:rPr lang="en-US" altLang="ja-JP" dirty="0"/>
              <a:t>m,</a:t>
            </a:r>
            <a:endParaRPr lang="en-US" altLang="zh-HK" dirty="0"/>
          </a:p>
          <a:p>
            <a:pPr marL="0" indent="0">
              <a:buFont typeface="Wingdings" pitchFamily="2" charset="2"/>
              <a:buNone/>
            </a:pPr>
            <a:r>
              <a:rPr lang="en-US" altLang="zh-HK" dirty="0"/>
              <a:t>	I went to study art in Paris.</a:t>
            </a:r>
          </a:p>
          <a:p>
            <a:pPr marL="0" indent="0">
              <a:buFont typeface="Wingdings" pitchFamily="2" charset="2"/>
              <a:buNone/>
            </a:pPr>
            <a:r>
              <a:rPr lang="en-US" altLang="zh-HK" dirty="0"/>
              <a:t>	A little bit.</a:t>
            </a:r>
          </a:p>
          <a:p>
            <a:pPr marL="0" indent="0">
              <a:buFont typeface="Wingdings" pitchFamily="2" charset="2"/>
              <a:buNone/>
            </a:pPr>
            <a:r>
              <a:rPr lang="en-US" altLang="zh-HK" dirty="0"/>
              <a:t>	Uh But I really didn’t meet any answers.</a:t>
            </a:r>
          </a:p>
          <a:p>
            <a:pPr marL="0" indent="0">
              <a:buFont typeface="Wingdings" pitchFamily="2" charset="2"/>
              <a:buNone/>
            </a:pPr>
            <a:r>
              <a:rPr lang="en-US" altLang="zh-HK" dirty="0"/>
              <a:t>	And to answer your question the way I think you would like it answered,</a:t>
            </a:r>
          </a:p>
          <a:p>
            <a:pPr marL="0" indent="0">
              <a:buFont typeface="Wingdings" pitchFamily="2" charset="2"/>
              <a:buNone/>
            </a:pPr>
            <a:r>
              <a:rPr lang="en-US" altLang="zh-HK" dirty="0"/>
              <a:t>	I was twenty-three. </a:t>
            </a:r>
          </a:p>
          <a:p>
            <a:pPr marL="0" indent="0">
              <a:buFont typeface="Wingdings" pitchFamily="2" charset="2"/>
              <a:buNone/>
            </a:pPr>
            <a:r>
              <a:rPr lang="en-US" altLang="zh-HK" dirty="0"/>
              <a:t>	In New York.</a:t>
            </a:r>
          </a:p>
          <a:p>
            <a:endParaRPr lang="zh-HK" altLang="en-US" dirty="0"/>
          </a:p>
        </p:txBody>
      </p:sp>
      <p:pic>
        <p:nvPicPr>
          <p:cNvPr id="10" name="SBC055-extract2">
            <a:hlinkClick r:id="" action="ppaction://media"/>
            <a:extLst>
              <a:ext uri="{FF2B5EF4-FFF2-40B4-BE49-F238E27FC236}">
                <a16:creationId xmlns:a16="http://schemas.microsoft.com/office/drawing/2014/main" id="{6A9366BD-170A-46BD-8B94-15342923438B}"/>
              </a:ext>
            </a:extLst>
          </p:cNvPr>
          <p:cNvPicPr>
            <a:picLocks noGrp="1" noChangeAspect="1"/>
          </p:cNvPicPr>
          <p:nvPr>
            <p:ph idx="1"/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41602" y="3429000"/>
            <a:ext cx="609600" cy="609600"/>
          </a:xfrm>
        </p:spPr>
      </p:pic>
    </p:spTree>
    <p:extLst>
      <p:ext uri="{BB962C8B-B14F-4D97-AF65-F5344CB8AC3E}">
        <p14:creationId xmlns:p14="http://schemas.microsoft.com/office/powerpoint/2010/main" val="4137440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044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BC039-extract1">
            <a:hlinkClick r:id="" action="ppaction://media"/>
            <a:extLst>
              <a:ext uri="{FF2B5EF4-FFF2-40B4-BE49-F238E27FC236}">
                <a16:creationId xmlns:a16="http://schemas.microsoft.com/office/drawing/2014/main" id="{45945CE7-8FFB-48E9-922C-69921DC6EB41}"/>
              </a:ext>
            </a:extLst>
          </p:cNvPr>
          <p:cNvPicPr>
            <a:picLocks noGrp="1" noChangeAspect="1"/>
          </p:cNvPicPr>
          <p:nvPr>
            <p:ph sz="half" idx="1"/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49238" y="787400"/>
            <a:ext cx="609600" cy="609600"/>
          </a:xfrm>
        </p:spPr>
      </p:pic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030175ED-D42E-4C78-997C-060DA5E92F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67110" y="1482327"/>
            <a:ext cx="4437844" cy="3901756"/>
          </a:xfr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zh-HK" dirty="0">
                <a:solidFill>
                  <a:schemeClr val="tx1"/>
                </a:solidFill>
              </a:rPr>
              <a:t>Um</a:t>
            </a:r>
          </a:p>
          <a:p>
            <a:pPr marL="0" indent="0">
              <a:buNone/>
            </a:pPr>
            <a:r>
              <a:rPr lang="en-US" altLang="zh-HK" dirty="0">
                <a:solidFill>
                  <a:schemeClr val="tx1"/>
                </a:solidFill>
              </a:rPr>
              <a:t>With our other penguins</a:t>
            </a:r>
          </a:p>
          <a:p>
            <a:pPr marL="0" indent="0">
              <a:buNone/>
            </a:pPr>
            <a:r>
              <a:rPr lang="en-US" altLang="zh-HK" dirty="0">
                <a:solidFill>
                  <a:schemeClr val="tx1"/>
                </a:solidFill>
              </a:rPr>
              <a:t>uh</a:t>
            </a:r>
          </a:p>
          <a:p>
            <a:pPr marL="0" indent="0">
              <a:buNone/>
            </a:pPr>
            <a:r>
              <a:rPr lang="en-US" altLang="zh-HK" dirty="0">
                <a:solidFill>
                  <a:schemeClr val="tx1"/>
                </a:solidFill>
              </a:rPr>
              <a:t>We brought them over from Scotland</a:t>
            </a:r>
          </a:p>
          <a:p>
            <a:pPr marL="0" indent="0">
              <a:buNone/>
            </a:pPr>
            <a:r>
              <a:rPr lang="en-US" altLang="zh-HK" dirty="0">
                <a:solidFill>
                  <a:schemeClr val="tx1"/>
                </a:solidFill>
              </a:rPr>
              <a:t>and</a:t>
            </a:r>
          </a:p>
          <a:p>
            <a:pPr marL="0" indent="0">
              <a:buNone/>
            </a:pPr>
            <a:r>
              <a:rPr lang="en-US" altLang="zh-HK" dirty="0">
                <a:solidFill>
                  <a:schemeClr val="tx1"/>
                </a:solidFill>
              </a:rPr>
              <a:t>As it turned out </a:t>
            </a:r>
          </a:p>
          <a:p>
            <a:pPr marL="0" indent="0">
              <a:buNone/>
            </a:pPr>
            <a:r>
              <a:rPr lang="en-US" altLang="zh-HK" dirty="0">
                <a:solidFill>
                  <a:schemeClr val="tx1"/>
                </a:solidFill>
              </a:rPr>
              <a:t>In the quarantine period that they had</a:t>
            </a:r>
          </a:p>
          <a:p>
            <a:pPr marL="0" indent="0">
              <a:buNone/>
            </a:pPr>
            <a:r>
              <a:rPr lang="en-US" altLang="zh-HK" dirty="0">
                <a:solidFill>
                  <a:schemeClr val="tx1"/>
                </a:solidFill>
              </a:rPr>
              <a:t>That</a:t>
            </a:r>
          </a:p>
          <a:p>
            <a:pPr marL="0" indent="0">
              <a:buNone/>
            </a:pPr>
            <a:r>
              <a:rPr lang="en-US" altLang="zh-HK" dirty="0">
                <a:solidFill>
                  <a:schemeClr val="tx1"/>
                </a:solidFill>
              </a:rPr>
              <a:t>A vi-</a:t>
            </a:r>
          </a:p>
          <a:p>
            <a:pPr marL="0" indent="0">
              <a:buNone/>
            </a:pPr>
            <a:r>
              <a:rPr lang="en-US" altLang="zh-HK" dirty="0">
                <a:solidFill>
                  <a:schemeClr val="tx1"/>
                </a:solidFill>
              </a:rPr>
              <a:t>I should say a fungus</a:t>
            </a:r>
          </a:p>
          <a:p>
            <a:pPr marL="0" indent="0">
              <a:buNone/>
            </a:pPr>
            <a:endParaRPr lang="en-US" altLang="zh-HK" dirty="0">
              <a:solidFill>
                <a:schemeClr val="tx1"/>
              </a:solidFill>
            </a:endParaRPr>
          </a:p>
          <a:p>
            <a:endParaRPr lang="zh-HK" altLang="en-US" dirty="0">
              <a:solidFill>
                <a:schemeClr val="tx1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74C9617-4A52-4DB2-AE57-3680E1EBD68C}"/>
              </a:ext>
            </a:extLst>
          </p:cNvPr>
          <p:cNvSpPr/>
          <p:nvPr/>
        </p:nvSpPr>
        <p:spPr>
          <a:xfrm>
            <a:off x="6096000" y="1482327"/>
            <a:ext cx="5832764" cy="3816429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defTabSz="914400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</a:pPr>
            <a:r>
              <a:rPr lang="en-US" altLang="zh-HK" sz="2000" dirty="0">
                <a:solidFill>
                  <a:schemeClr val="tx1"/>
                </a:solidFill>
              </a:rPr>
              <a:t>Okay this Aspergillosis fungus</a:t>
            </a:r>
          </a:p>
          <a:p>
            <a:pPr defTabSz="914400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</a:pPr>
            <a:r>
              <a:rPr lang="en-US" altLang="zh-HK" sz="2000" dirty="0">
                <a:solidFill>
                  <a:schemeClr val="tx1"/>
                </a:solidFill>
              </a:rPr>
              <a:t>Had come to fruition</a:t>
            </a:r>
          </a:p>
          <a:p>
            <a:pPr defTabSz="914400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</a:pPr>
            <a:r>
              <a:rPr lang="en-US" altLang="zh-HK" sz="2000" dirty="0">
                <a:solidFill>
                  <a:schemeClr val="tx1"/>
                </a:solidFill>
              </a:rPr>
              <a:t>And</a:t>
            </a:r>
          </a:p>
          <a:p>
            <a:pPr defTabSz="914400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</a:pPr>
            <a:r>
              <a:rPr lang="en-US" altLang="zh-HK" sz="2000" dirty="0">
                <a:solidFill>
                  <a:schemeClr val="tx1"/>
                </a:solidFill>
              </a:rPr>
              <a:t>we had lost</a:t>
            </a:r>
          </a:p>
          <a:p>
            <a:pPr defTabSz="914400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</a:pPr>
            <a:r>
              <a:rPr lang="en-US" altLang="zh-HK" sz="2000" dirty="0">
                <a:solidFill>
                  <a:schemeClr val="tx1"/>
                </a:solidFill>
              </a:rPr>
              <a:t>You know a good portion of penguins</a:t>
            </a:r>
          </a:p>
          <a:p>
            <a:pPr defTabSz="914400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</a:pPr>
            <a:r>
              <a:rPr lang="en-US" altLang="zh-HK" sz="2000" dirty="0">
                <a:solidFill>
                  <a:schemeClr val="tx1"/>
                </a:solidFill>
              </a:rPr>
              <a:t>So</a:t>
            </a:r>
          </a:p>
          <a:p>
            <a:pPr defTabSz="914400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</a:pPr>
            <a:r>
              <a:rPr lang="en-US" altLang="zh-HK" sz="2000" dirty="0">
                <a:solidFill>
                  <a:schemeClr val="tx1"/>
                </a:solidFill>
              </a:rPr>
              <a:t>Okay</a:t>
            </a:r>
          </a:p>
          <a:p>
            <a:pPr defTabSz="914400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</a:pPr>
            <a:r>
              <a:rPr lang="en-US" altLang="zh-HK" sz="2000" dirty="0">
                <a:solidFill>
                  <a:schemeClr val="tx1"/>
                </a:solidFill>
              </a:rPr>
              <a:t>Now it’s time to consider replacing these penguins</a:t>
            </a:r>
          </a:p>
          <a:p>
            <a:pPr defTabSz="914400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</a:pPr>
            <a:r>
              <a:rPr lang="en-US" altLang="zh-HK" sz="2000" dirty="0">
                <a:solidFill>
                  <a:schemeClr val="tx1"/>
                </a:solidFill>
              </a:rPr>
              <a:t>How do we </a:t>
            </a:r>
            <a:r>
              <a:rPr lang="en-US" altLang="zh-HK" sz="2000" dirty="0" err="1">
                <a:solidFill>
                  <a:schemeClr val="tx1"/>
                </a:solidFill>
              </a:rPr>
              <a:t>wanna</a:t>
            </a:r>
            <a:r>
              <a:rPr lang="en-US" altLang="zh-HK" sz="2000" dirty="0">
                <a:solidFill>
                  <a:schemeClr val="tx1"/>
                </a:solidFill>
              </a:rPr>
              <a:t> go about doing that</a:t>
            </a:r>
          </a:p>
        </p:txBody>
      </p:sp>
    </p:spTree>
    <p:extLst>
      <p:ext uri="{BB962C8B-B14F-4D97-AF65-F5344CB8AC3E}">
        <p14:creationId xmlns:p14="http://schemas.microsoft.com/office/powerpoint/2010/main" val="4284920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74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BC039-extract1">
            <a:hlinkClick r:id="" action="ppaction://media"/>
            <a:extLst>
              <a:ext uri="{FF2B5EF4-FFF2-40B4-BE49-F238E27FC236}">
                <a16:creationId xmlns:a16="http://schemas.microsoft.com/office/drawing/2014/main" id="{45945CE7-8FFB-48E9-922C-69921DC6EB41}"/>
              </a:ext>
            </a:extLst>
          </p:cNvPr>
          <p:cNvPicPr>
            <a:picLocks noGrp="1" noChangeAspect="1"/>
          </p:cNvPicPr>
          <p:nvPr>
            <p:ph sz="half" idx="1"/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49238" y="787400"/>
            <a:ext cx="609600" cy="609600"/>
          </a:xfrm>
        </p:spPr>
      </p:pic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030175ED-D42E-4C78-997C-060DA5E92F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67110" y="1482327"/>
            <a:ext cx="4437844" cy="3901756"/>
          </a:xfr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zh-HK" dirty="0">
                <a:solidFill>
                  <a:schemeClr val="tx1"/>
                </a:solidFill>
              </a:rPr>
              <a:t>Um,</a:t>
            </a:r>
          </a:p>
          <a:p>
            <a:pPr marL="0" indent="0">
              <a:buNone/>
            </a:pPr>
            <a:r>
              <a:rPr lang="en-US" altLang="zh-HK" dirty="0">
                <a:solidFill>
                  <a:schemeClr val="tx1"/>
                </a:solidFill>
              </a:rPr>
              <a:t>With our other penguins,</a:t>
            </a:r>
          </a:p>
          <a:p>
            <a:pPr marL="0" indent="0">
              <a:buNone/>
            </a:pPr>
            <a:r>
              <a:rPr lang="en-US" altLang="zh-HK" dirty="0">
                <a:solidFill>
                  <a:schemeClr val="tx1"/>
                </a:solidFill>
              </a:rPr>
              <a:t>Uh,</a:t>
            </a:r>
          </a:p>
          <a:p>
            <a:pPr marL="0" indent="0">
              <a:buNone/>
            </a:pPr>
            <a:r>
              <a:rPr lang="en-US" altLang="zh-HK" dirty="0">
                <a:solidFill>
                  <a:schemeClr val="tx1"/>
                </a:solidFill>
              </a:rPr>
              <a:t>We brought them over from Scotland,</a:t>
            </a:r>
          </a:p>
          <a:p>
            <a:pPr marL="0" indent="0">
              <a:buNone/>
            </a:pPr>
            <a:r>
              <a:rPr lang="en-US" altLang="zh-HK" dirty="0">
                <a:solidFill>
                  <a:schemeClr val="tx1"/>
                </a:solidFill>
              </a:rPr>
              <a:t>And,</a:t>
            </a:r>
          </a:p>
          <a:p>
            <a:pPr marL="0" indent="0">
              <a:buNone/>
            </a:pPr>
            <a:r>
              <a:rPr lang="en-US" altLang="zh-HK" dirty="0">
                <a:solidFill>
                  <a:schemeClr val="tx1"/>
                </a:solidFill>
              </a:rPr>
              <a:t>As it turned out ,</a:t>
            </a:r>
          </a:p>
          <a:p>
            <a:pPr marL="0" indent="0">
              <a:buNone/>
            </a:pPr>
            <a:r>
              <a:rPr lang="en-US" altLang="zh-HK" dirty="0">
                <a:solidFill>
                  <a:schemeClr val="tx1"/>
                </a:solidFill>
              </a:rPr>
              <a:t>In the quarantine period that they had,</a:t>
            </a:r>
          </a:p>
          <a:p>
            <a:pPr marL="0" indent="0">
              <a:buNone/>
            </a:pPr>
            <a:r>
              <a:rPr lang="en-US" altLang="zh-HK" dirty="0">
                <a:solidFill>
                  <a:schemeClr val="tx1"/>
                </a:solidFill>
              </a:rPr>
              <a:t>That,</a:t>
            </a:r>
          </a:p>
          <a:p>
            <a:pPr marL="0" indent="0">
              <a:buNone/>
            </a:pPr>
            <a:r>
              <a:rPr lang="en-US" altLang="zh-HK" dirty="0">
                <a:solidFill>
                  <a:schemeClr val="tx1"/>
                </a:solidFill>
              </a:rPr>
              <a:t>A vi- --</a:t>
            </a:r>
          </a:p>
          <a:p>
            <a:pPr marL="0" indent="0">
              <a:buNone/>
            </a:pPr>
            <a:r>
              <a:rPr lang="en-US" altLang="zh-HK" dirty="0">
                <a:solidFill>
                  <a:schemeClr val="tx1"/>
                </a:solidFill>
              </a:rPr>
              <a:t>I should say a fungus,</a:t>
            </a:r>
          </a:p>
          <a:p>
            <a:pPr marL="0" indent="0">
              <a:buNone/>
            </a:pPr>
            <a:endParaRPr lang="en-US" altLang="zh-HK" dirty="0">
              <a:solidFill>
                <a:schemeClr val="tx1"/>
              </a:solidFill>
            </a:endParaRPr>
          </a:p>
          <a:p>
            <a:endParaRPr lang="zh-HK" altLang="en-US" dirty="0">
              <a:solidFill>
                <a:schemeClr val="tx1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74C9617-4A52-4DB2-AE57-3680E1EBD68C}"/>
              </a:ext>
            </a:extLst>
          </p:cNvPr>
          <p:cNvSpPr/>
          <p:nvPr/>
        </p:nvSpPr>
        <p:spPr>
          <a:xfrm>
            <a:off x="6096000" y="1482327"/>
            <a:ext cx="5832764" cy="3816429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defTabSz="914400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</a:pPr>
            <a:r>
              <a:rPr lang="en-US" altLang="zh-HK" sz="2000" dirty="0">
                <a:solidFill>
                  <a:schemeClr val="tx1"/>
                </a:solidFill>
              </a:rPr>
              <a:t>Okay this Aspergillosis fungus,</a:t>
            </a:r>
          </a:p>
          <a:p>
            <a:pPr defTabSz="914400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</a:pPr>
            <a:r>
              <a:rPr lang="en-US" altLang="zh-HK" sz="2000" dirty="0">
                <a:solidFill>
                  <a:schemeClr val="tx1"/>
                </a:solidFill>
              </a:rPr>
              <a:t>Had come to fruition,</a:t>
            </a:r>
          </a:p>
          <a:p>
            <a:pPr defTabSz="914400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</a:pPr>
            <a:r>
              <a:rPr lang="en-US" altLang="zh-HK" sz="2000" dirty="0">
                <a:solidFill>
                  <a:schemeClr val="tx1"/>
                </a:solidFill>
              </a:rPr>
              <a:t>And,</a:t>
            </a:r>
          </a:p>
          <a:p>
            <a:pPr defTabSz="914400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</a:pPr>
            <a:r>
              <a:rPr lang="en-US" altLang="zh-HK" sz="2000" dirty="0">
                <a:solidFill>
                  <a:schemeClr val="tx1"/>
                </a:solidFill>
              </a:rPr>
              <a:t>we had lost,</a:t>
            </a:r>
          </a:p>
          <a:p>
            <a:pPr defTabSz="914400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</a:pPr>
            <a:r>
              <a:rPr lang="en-US" altLang="zh-HK" sz="2000" dirty="0">
                <a:solidFill>
                  <a:schemeClr val="tx1"/>
                </a:solidFill>
              </a:rPr>
              <a:t>You know a good portion of penguins.</a:t>
            </a:r>
          </a:p>
          <a:p>
            <a:pPr defTabSz="914400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</a:pPr>
            <a:r>
              <a:rPr lang="en-US" altLang="zh-HK" sz="2000" dirty="0">
                <a:solidFill>
                  <a:schemeClr val="tx1"/>
                </a:solidFill>
              </a:rPr>
              <a:t>So,</a:t>
            </a:r>
          </a:p>
          <a:p>
            <a:pPr defTabSz="914400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</a:pPr>
            <a:r>
              <a:rPr lang="en-US" altLang="zh-HK" sz="2000" dirty="0">
                <a:solidFill>
                  <a:schemeClr val="tx1"/>
                </a:solidFill>
              </a:rPr>
              <a:t>Okay,</a:t>
            </a:r>
          </a:p>
          <a:p>
            <a:pPr defTabSz="914400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</a:pPr>
            <a:r>
              <a:rPr lang="en-US" altLang="zh-HK" sz="2000" dirty="0">
                <a:solidFill>
                  <a:schemeClr val="tx1"/>
                </a:solidFill>
              </a:rPr>
              <a:t>Now it’s time to consider replacing these penguins,</a:t>
            </a:r>
          </a:p>
          <a:p>
            <a:pPr defTabSz="914400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</a:pPr>
            <a:r>
              <a:rPr lang="en-US" altLang="zh-HK" sz="2000" dirty="0">
                <a:solidFill>
                  <a:schemeClr val="tx1"/>
                </a:solidFill>
              </a:rPr>
              <a:t>How do we </a:t>
            </a:r>
            <a:r>
              <a:rPr lang="en-US" altLang="zh-HK" sz="2000" dirty="0" err="1">
                <a:solidFill>
                  <a:schemeClr val="tx1"/>
                </a:solidFill>
              </a:rPr>
              <a:t>wanna</a:t>
            </a:r>
            <a:r>
              <a:rPr lang="en-US" altLang="zh-HK" sz="2000" dirty="0">
                <a:solidFill>
                  <a:schemeClr val="tx1"/>
                </a:solidFill>
              </a:rPr>
              <a:t> go about doing that.</a:t>
            </a:r>
          </a:p>
        </p:txBody>
      </p:sp>
    </p:spTree>
    <p:extLst>
      <p:ext uri="{BB962C8B-B14F-4D97-AF65-F5344CB8AC3E}">
        <p14:creationId xmlns:p14="http://schemas.microsoft.com/office/powerpoint/2010/main" val="2624991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74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EB8670D-7474-0142-CC2C-CABC0E0C8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IU annotation in </a:t>
            </a:r>
            <a:r>
              <a:rPr lang="en-US" altLang="zh-TW" dirty="0" err="1"/>
              <a:t>Rezonator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6A74683-7CB4-8702-42C5-1226C2DCF2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602028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EB8670D-7474-0142-CC2C-CABC0E0C8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Intonation units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6A74683-7CB4-8702-42C5-1226C2DCF2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587087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62286A5-C849-4E49-8057-63799A31DC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0109" y="484632"/>
            <a:ext cx="6730277" cy="1609344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altLang="zh-HK" sz="4800"/>
              <a:t>What’s an IU?</a:t>
            </a:r>
            <a:endParaRPr lang="zh-HK" altLang="en-US" sz="480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1909CB3-1752-490F-8B3E-B6B0331708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0109" y="2121408"/>
            <a:ext cx="6730276" cy="4050792"/>
          </a:xfrm>
        </p:spPr>
        <p:txBody>
          <a:bodyPr>
            <a:normAutofit/>
          </a:bodyPr>
          <a:lstStyle/>
          <a:p>
            <a:r>
              <a:rPr lang="en-US" altLang="zh-HK" sz="1800"/>
              <a:t>A problem of assigning </a:t>
            </a:r>
            <a:r>
              <a:rPr lang="en-US" altLang="zh-HK" sz="1800" b="1"/>
              <a:t>boundaries</a:t>
            </a:r>
            <a:r>
              <a:rPr lang="en-US" altLang="zh-HK" sz="1800"/>
              <a:t> to speech</a:t>
            </a:r>
            <a:endParaRPr lang="en-US" altLang="zh-HK" sz="1800" b="1"/>
          </a:p>
          <a:p>
            <a:r>
              <a:rPr lang="en-US" altLang="zh-HK" sz="1800"/>
              <a:t>Empirically driven (not interested in lab-grown speech) (vs. intonation </a:t>
            </a:r>
            <a:r>
              <a:rPr lang="en-US" altLang="zh-HK" sz="1800" i="1"/>
              <a:t>phrase</a:t>
            </a:r>
            <a:r>
              <a:rPr lang="en-US" altLang="zh-HK" sz="1800"/>
              <a:t>)</a:t>
            </a:r>
          </a:p>
          <a:p>
            <a:pPr marL="0" indent="0">
              <a:buNone/>
            </a:pPr>
            <a:endParaRPr lang="en-US" altLang="zh-TW" sz="1800"/>
          </a:p>
        </p:txBody>
      </p:sp>
      <p:pic>
        <p:nvPicPr>
          <p:cNvPr id="5" name="Picture 4" descr="Different coloured question marks">
            <a:extLst>
              <a:ext uri="{FF2B5EF4-FFF2-40B4-BE49-F238E27FC236}">
                <a16:creationId xmlns:a16="http://schemas.microsoft.com/office/drawing/2014/main" id="{B56F6070-1877-FA80-D84E-0D6997731C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251" r="32636"/>
          <a:stretch/>
        </p:blipFill>
        <p:spPr>
          <a:xfrm>
            <a:off x="3344" y="10"/>
            <a:ext cx="4646726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9265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62286A5-C849-4E49-8057-63799A31DC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0109" y="484632"/>
            <a:ext cx="6730277" cy="1609344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altLang="zh-HK" sz="4800"/>
              <a:t>What’s an IU?</a:t>
            </a:r>
            <a:endParaRPr lang="zh-HK" altLang="en-US" sz="480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1909CB3-1752-490F-8B3E-B6B0331708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0109" y="2121408"/>
            <a:ext cx="6730276" cy="4050792"/>
          </a:xfrm>
        </p:spPr>
        <p:txBody>
          <a:bodyPr>
            <a:normAutofit/>
          </a:bodyPr>
          <a:lstStyle/>
          <a:p>
            <a:r>
              <a:rPr lang="zh-TW" altLang="en-US" sz="1800"/>
              <a:t> </a:t>
            </a:r>
            <a:r>
              <a:rPr lang="en-US" altLang="zh-TW" sz="1800"/>
              <a:t>‘Subjective’ cue trading needed – not based on a single cue</a:t>
            </a:r>
          </a:p>
          <a:p>
            <a:pPr lvl="1"/>
            <a:r>
              <a:rPr lang="en-US" altLang="zh-TW"/>
              <a:t>Pauses: Not as important as you might think</a:t>
            </a:r>
          </a:p>
          <a:p>
            <a:r>
              <a:rPr lang="en-US" altLang="zh-TW" sz="1800"/>
              <a:t>(Phonetic cues only – not syntactic or lexical cues!)</a:t>
            </a:r>
          </a:p>
        </p:txBody>
      </p:sp>
      <p:pic>
        <p:nvPicPr>
          <p:cNvPr id="5" name="Picture 4" descr="Pen placed on top of a signature line">
            <a:extLst>
              <a:ext uri="{FF2B5EF4-FFF2-40B4-BE49-F238E27FC236}">
                <a16:creationId xmlns:a16="http://schemas.microsoft.com/office/drawing/2014/main" id="{6B639617-1ADD-1CFA-63E4-DA9A2EA93E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333" r="2439" b="-1"/>
          <a:stretch/>
        </p:blipFill>
        <p:spPr>
          <a:xfrm>
            <a:off x="3344" y="10"/>
            <a:ext cx="4646726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8954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62286A5-C849-4E49-8057-63799A31DC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0109" y="484632"/>
            <a:ext cx="6730277" cy="1609344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altLang="zh-HK" sz="4800"/>
              <a:t>What’s an IU?</a:t>
            </a:r>
            <a:endParaRPr lang="zh-HK" altLang="en-US" sz="480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1909CB3-1752-490F-8B3E-B6B0331708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0109" y="2121408"/>
            <a:ext cx="6730276" cy="4050792"/>
          </a:xfrm>
        </p:spPr>
        <p:txBody>
          <a:bodyPr>
            <a:normAutofit/>
          </a:bodyPr>
          <a:lstStyle/>
          <a:p>
            <a:r>
              <a:rPr lang="en-US" altLang="zh-TW" sz="1800"/>
              <a:t>From the speaker’s perspective: a unit of </a:t>
            </a:r>
            <a:r>
              <a:rPr lang="en-US" altLang="zh-TW" sz="1800" b="1"/>
              <a:t>planning</a:t>
            </a:r>
          </a:p>
          <a:p>
            <a:r>
              <a:rPr lang="en-US" altLang="zh-TW" sz="1800"/>
              <a:t>From the both parties’ perspectives: the </a:t>
            </a:r>
            <a:r>
              <a:rPr lang="en-US" altLang="zh-TW" sz="1800" b="1"/>
              <a:t>focus of consciousness </a:t>
            </a:r>
            <a:r>
              <a:rPr lang="en-US" altLang="zh-TW" sz="1800"/>
              <a:t>at any time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19C5C1-F85B-DB90-7769-BAE3F79EA5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475" r="48412"/>
          <a:stretch/>
        </p:blipFill>
        <p:spPr>
          <a:xfrm>
            <a:off x="3344" y="10"/>
            <a:ext cx="4646726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0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內容版面配置區 5">
            <a:extLst>
              <a:ext uri="{FF2B5EF4-FFF2-40B4-BE49-F238E27FC236}">
                <a16:creationId xmlns:a16="http://schemas.microsoft.com/office/drawing/2014/main" id="{020E64CF-78DD-4135-9487-B66CFAC2D190}"/>
              </a:ext>
            </a:extLst>
          </p:cNvPr>
          <p:cNvSpPr txBox="1">
            <a:spLocks/>
          </p:cNvSpPr>
          <p:nvPr/>
        </p:nvSpPr>
        <p:spPr>
          <a:xfrm>
            <a:off x="3735017" y="1316073"/>
            <a:ext cx="4721965" cy="3110456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en-US" altLang="zh-HK" dirty="0"/>
              <a:t>When did you get into a living relationship with those artists in Paris at what age with artists in Paris yes uh</a:t>
            </a:r>
            <a:r>
              <a:rPr lang="en-US" altLang="ja-JP" dirty="0"/>
              <a:t>m </a:t>
            </a:r>
            <a:r>
              <a:rPr lang="en-US" altLang="zh-HK" dirty="0"/>
              <a:t>I went to study art in Paris a little bit uh but I really didn’t meet any answers and to answer your question the way I think you would like it answered I was twenty-three In New York</a:t>
            </a:r>
          </a:p>
          <a:p>
            <a:pPr marL="0" indent="0">
              <a:buFont typeface="Wingdings" pitchFamily="2" charset="2"/>
              <a:buNone/>
            </a:pPr>
            <a:r>
              <a:rPr lang="en-US" altLang="zh-HK" dirty="0"/>
              <a:t>(SBC055 – The </a:t>
            </a:r>
            <a:r>
              <a:rPr lang="en-US" altLang="zh-HK" dirty="0" err="1"/>
              <a:t>Mada</a:t>
            </a:r>
            <a:r>
              <a:rPr lang="en-US" altLang="zh-HK" dirty="0"/>
              <a:t> of Dada)</a:t>
            </a:r>
          </a:p>
          <a:p>
            <a:endParaRPr lang="zh-HK" altLang="en-US" dirty="0"/>
          </a:p>
        </p:txBody>
      </p:sp>
      <p:pic>
        <p:nvPicPr>
          <p:cNvPr id="10" name="SBC055-extract2">
            <a:hlinkClick r:id="" action="ppaction://media"/>
            <a:extLst>
              <a:ext uri="{FF2B5EF4-FFF2-40B4-BE49-F238E27FC236}">
                <a16:creationId xmlns:a16="http://schemas.microsoft.com/office/drawing/2014/main" id="{6A9366BD-170A-46BD-8B94-15342923438B}"/>
              </a:ext>
            </a:extLst>
          </p:cNvPr>
          <p:cNvPicPr>
            <a:picLocks noGrp="1" noChangeAspect="1"/>
          </p:cNvPicPr>
          <p:nvPr>
            <p:ph idx="1"/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42547" y="3334905"/>
            <a:ext cx="609600" cy="609600"/>
          </a:xfrm>
        </p:spPr>
      </p:pic>
    </p:spTree>
    <p:extLst>
      <p:ext uri="{BB962C8B-B14F-4D97-AF65-F5344CB8AC3E}">
        <p14:creationId xmlns:p14="http://schemas.microsoft.com/office/powerpoint/2010/main" val="3139369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044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內容版面配置區 5">
            <a:extLst>
              <a:ext uri="{FF2B5EF4-FFF2-40B4-BE49-F238E27FC236}">
                <a16:creationId xmlns:a16="http://schemas.microsoft.com/office/drawing/2014/main" id="{020E64CF-78DD-4135-9487-B66CFAC2D190}"/>
              </a:ext>
            </a:extLst>
          </p:cNvPr>
          <p:cNvSpPr txBox="1">
            <a:spLocks/>
          </p:cNvSpPr>
          <p:nvPr/>
        </p:nvSpPr>
        <p:spPr>
          <a:xfrm>
            <a:off x="1554144" y="900435"/>
            <a:ext cx="9356310" cy="4731438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>
            <a:normAutofit fontScale="92500" lnSpcReduction="10000"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endParaRPr lang="en-US" altLang="zh-HK" dirty="0"/>
          </a:p>
          <a:p>
            <a:pPr marL="0" indent="0">
              <a:buFont typeface="Wingdings" pitchFamily="2" charset="2"/>
              <a:buNone/>
            </a:pPr>
            <a:r>
              <a:rPr lang="en-US" altLang="zh-HK" dirty="0"/>
              <a:t>Perrot:	When did you get into a living relationship with those artists in Paris</a:t>
            </a:r>
          </a:p>
          <a:p>
            <a:pPr marL="0" indent="0">
              <a:buFont typeface="Wingdings" pitchFamily="2" charset="2"/>
              <a:buNone/>
            </a:pPr>
            <a:r>
              <a:rPr lang="en-US" altLang="zh-HK" dirty="0"/>
              <a:t>	At what age</a:t>
            </a:r>
          </a:p>
          <a:p>
            <a:pPr marL="0" indent="0">
              <a:buFont typeface="Wingdings" pitchFamily="2" charset="2"/>
              <a:buNone/>
            </a:pPr>
            <a:r>
              <a:rPr lang="en-US" altLang="zh-HK" dirty="0"/>
              <a:t>Wood:	with artists in Paris</a:t>
            </a:r>
          </a:p>
          <a:p>
            <a:pPr marL="0" indent="0">
              <a:buFont typeface="Wingdings" pitchFamily="2" charset="2"/>
              <a:buNone/>
            </a:pPr>
            <a:r>
              <a:rPr lang="en-US" altLang="zh-HK" dirty="0"/>
              <a:t>Perrot:	Yes</a:t>
            </a:r>
          </a:p>
          <a:p>
            <a:pPr marL="0" indent="0">
              <a:buFont typeface="Wingdings" pitchFamily="2" charset="2"/>
              <a:buNone/>
            </a:pPr>
            <a:r>
              <a:rPr lang="en-US" altLang="zh-HK" dirty="0"/>
              <a:t>Wood:	Uh</a:t>
            </a:r>
            <a:r>
              <a:rPr lang="en-US" altLang="ja-JP" dirty="0"/>
              <a:t>m</a:t>
            </a:r>
            <a:endParaRPr lang="en-US" altLang="zh-HK" dirty="0"/>
          </a:p>
          <a:p>
            <a:pPr marL="0" indent="0">
              <a:buFont typeface="Wingdings" pitchFamily="2" charset="2"/>
              <a:buNone/>
            </a:pPr>
            <a:r>
              <a:rPr lang="en-US" altLang="zh-HK" dirty="0"/>
              <a:t>	I went to study art in Paris</a:t>
            </a:r>
          </a:p>
          <a:p>
            <a:pPr marL="0" indent="0">
              <a:buFont typeface="Wingdings" pitchFamily="2" charset="2"/>
              <a:buNone/>
            </a:pPr>
            <a:r>
              <a:rPr lang="en-US" altLang="zh-HK" dirty="0"/>
              <a:t>	A little bit</a:t>
            </a:r>
          </a:p>
          <a:p>
            <a:pPr marL="0" indent="0">
              <a:buFont typeface="Wingdings" pitchFamily="2" charset="2"/>
              <a:buNone/>
            </a:pPr>
            <a:r>
              <a:rPr lang="en-US" altLang="zh-HK" dirty="0"/>
              <a:t>	Uh But I really didn’t meet any answers</a:t>
            </a:r>
          </a:p>
          <a:p>
            <a:pPr marL="0" indent="0">
              <a:buFont typeface="Wingdings" pitchFamily="2" charset="2"/>
              <a:buNone/>
            </a:pPr>
            <a:r>
              <a:rPr lang="en-US" altLang="zh-HK" dirty="0"/>
              <a:t>	And to answer your question the way I think you would like it answered</a:t>
            </a:r>
          </a:p>
          <a:p>
            <a:pPr marL="0" indent="0">
              <a:buFont typeface="Wingdings" pitchFamily="2" charset="2"/>
              <a:buNone/>
            </a:pPr>
            <a:r>
              <a:rPr lang="en-US" altLang="zh-HK" dirty="0"/>
              <a:t>	I was twenty-three </a:t>
            </a:r>
          </a:p>
          <a:p>
            <a:pPr marL="0" indent="0">
              <a:buFont typeface="Wingdings" pitchFamily="2" charset="2"/>
              <a:buNone/>
            </a:pPr>
            <a:r>
              <a:rPr lang="en-US" altLang="zh-HK" dirty="0"/>
              <a:t>	In New York</a:t>
            </a:r>
          </a:p>
          <a:p>
            <a:endParaRPr lang="zh-HK" altLang="en-US" dirty="0"/>
          </a:p>
        </p:txBody>
      </p:sp>
      <p:pic>
        <p:nvPicPr>
          <p:cNvPr id="10" name="SBC055-extract2">
            <a:hlinkClick r:id="" action="ppaction://media"/>
            <a:extLst>
              <a:ext uri="{FF2B5EF4-FFF2-40B4-BE49-F238E27FC236}">
                <a16:creationId xmlns:a16="http://schemas.microsoft.com/office/drawing/2014/main" id="{6A9366BD-170A-46BD-8B94-15342923438B}"/>
              </a:ext>
            </a:extLst>
          </p:cNvPr>
          <p:cNvPicPr>
            <a:picLocks noGrp="1" noChangeAspect="1"/>
          </p:cNvPicPr>
          <p:nvPr>
            <p:ph idx="1"/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41602" y="3429000"/>
            <a:ext cx="609600" cy="609600"/>
          </a:xfrm>
        </p:spPr>
      </p:pic>
    </p:spTree>
    <p:extLst>
      <p:ext uri="{BB962C8B-B14F-4D97-AF65-F5344CB8AC3E}">
        <p14:creationId xmlns:p14="http://schemas.microsoft.com/office/powerpoint/2010/main" val="316729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044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BC039-extract1">
            <a:hlinkClick r:id="" action="ppaction://media"/>
            <a:extLst>
              <a:ext uri="{FF2B5EF4-FFF2-40B4-BE49-F238E27FC236}">
                <a16:creationId xmlns:a16="http://schemas.microsoft.com/office/drawing/2014/main" id="{45945CE7-8FFB-48E9-922C-69921DC6EB41}"/>
              </a:ext>
            </a:extLst>
          </p:cNvPr>
          <p:cNvPicPr>
            <a:picLocks noGrp="1" noChangeAspect="1"/>
          </p:cNvPicPr>
          <p:nvPr>
            <p:ph sz="half" idx="1"/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84175" y="3913188"/>
            <a:ext cx="609600" cy="609600"/>
          </a:xfrm>
        </p:spPr>
      </p:pic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030175ED-D42E-4C78-997C-060DA5E92F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68600" y="574271"/>
            <a:ext cx="8881792" cy="2439093"/>
          </a:xfr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HK" dirty="0">
                <a:solidFill>
                  <a:schemeClr val="tx1"/>
                </a:solidFill>
              </a:rPr>
              <a:t>Um with our other penguins uh we brought them over from Scotland and as it turned out in the quarantine period that they had that a vi- I should say a fungus okay this aspergillosis fungus had come to fruition and we had lost you know a good portion of penguins so okay now it’s time to consider replacing these penguins how do we </a:t>
            </a:r>
            <a:r>
              <a:rPr lang="en-US" altLang="zh-HK" dirty="0" err="1">
                <a:solidFill>
                  <a:schemeClr val="tx1"/>
                </a:solidFill>
              </a:rPr>
              <a:t>wanna</a:t>
            </a:r>
            <a:r>
              <a:rPr lang="en-US" altLang="zh-HK" dirty="0">
                <a:solidFill>
                  <a:schemeClr val="tx1"/>
                </a:solidFill>
              </a:rPr>
              <a:t> go about doing that</a:t>
            </a:r>
          </a:p>
          <a:p>
            <a:endParaRPr lang="en-US" altLang="zh-HK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altLang="zh-HK" dirty="0">
                <a:solidFill>
                  <a:schemeClr val="tx1"/>
                </a:solidFill>
              </a:rPr>
              <a:t>(SBC039 – Pretty Busy Bird)</a:t>
            </a:r>
          </a:p>
          <a:p>
            <a:pPr marL="0" indent="0">
              <a:buNone/>
            </a:pPr>
            <a:endParaRPr lang="en-US" altLang="zh-HK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altLang="zh-HK" dirty="0">
              <a:solidFill>
                <a:schemeClr val="tx1"/>
              </a:solidFill>
            </a:endParaRPr>
          </a:p>
          <a:p>
            <a:endParaRPr lang="zh-HK" altLang="en-US" dirty="0">
              <a:solidFill>
                <a:schemeClr val="tx1"/>
              </a:solidFill>
            </a:endParaRPr>
          </a:p>
        </p:txBody>
      </p:sp>
      <p:pic>
        <p:nvPicPr>
          <p:cNvPr id="5" name="圖片 4" descr="一張含有 螢幕擷取畫面 的圖片&#10;&#10;自動產生的描述">
            <a:extLst>
              <a:ext uri="{FF2B5EF4-FFF2-40B4-BE49-F238E27FC236}">
                <a16:creationId xmlns:a16="http://schemas.microsoft.com/office/drawing/2014/main" id="{2908C292-C1A1-4E23-AC7B-39C2FEA68DD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54"/>
          <a:stretch/>
        </p:blipFill>
        <p:spPr>
          <a:xfrm>
            <a:off x="3067050" y="3429000"/>
            <a:ext cx="5484892" cy="327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128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74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BC039-extract1">
            <a:hlinkClick r:id="" action="ppaction://media"/>
            <a:extLst>
              <a:ext uri="{FF2B5EF4-FFF2-40B4-BE49-F238E27FC236}">
                <a16:creationId xmlns:a16="http://schemas.microsoft.com/office/drawing/2014/main" id="{45945CE7-8FFB-48E9-922C-69921DC6EB41}"/>
              </a:ext>
            </a:extLst>
          </p:cNvPr>
          <p:cNvPicPr>
            <a:picLocks noGrp="1" noChangeAspect="1"/>
          </p:cNvPicPr>
          <p:nvPr>
            <p:ph sz="half" idx="1"/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49238" y="787400"/>
            <a:ext cx="609600" cy="609600"/>
          </a:xfrm>
        </p:spPr>
      </p:pic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030175ED-D42E-4C78-997C-060DA5E92F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67110" y="1482327"/>
            <a:ext cx="4437844" cy="3901756"/>
          </a:xfr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zh-HK" dirty="0">
                <a:solidFill>
                  <a:schemeClr val="tx1"/>
                </a:solidFill>
              </a:rPr>
              <a:t>Um</a:t>
            </a:r>
          </a:p>
          <a:p>
            <a:pPr marL="0" indent="0">
              <a:buNone/>
            </a:pPr>
            <a:r>
              <a:rPr lang="en-US" altLang="zh-HK" dirty="0">
                <a:solidFill>
                  <a:schemeClr val="tx1"/>
                </a:solidFill>
              </a:rPr>
              <a:t>With our other penguins</a:t>
            </a:r>
          </a:p>
          <a:p>
            <a:pPr marL="0" indent="0">
              <a:buNone/>
            </a:pPr>
            <a:r>
              <a:rPr lang="en-US" altLang="zh-HK" dirty="0">
                <a:solidFill>
                  <a:schemeClr val="tx1"/>
                </a:solidFill>
              </a:rPr>
              <a:t>uh</a:t>
            </a:r>
          </a:p>
          <a:p>
            <a:pPr marL="0" indent="0">
              <a:buNone/>
            </a:pPr>
            <a:r>
              <a:rPr lang="en-US" altLang="zh-HK" dirty="0">
                <a:solidFill>
                  <a:schemeClr val="tx1"/>
                </a:solidFill>
              </a:rPr>
              <a:t>We brought them over from Scotland</a:t>
            </a:r>
          </a:p>
          <a:p>
            <a:pPr marL="0" indent="0">
              <a:buNone/>
            </a:pPr>
            <a:r>
              <a:rPr lang="en-US" altLang="zh-HK" dirty="0">
                <a:solidFill>
                  <a:schemeClr val="tx1"/>
                </a:solidFill>
              </a:rPr>
              <a:t>and</a:t>
            </a:r>
          </a:p>
          <a:p>
            <a:pPr marL="0" indent="0">
              <a:buNone/>
            </a:pPr>
            <a:r>
              <a:rPr lang="en-US" altLang="zh-HK" dirty="0">
                <a:solidFill>
                  <a:schemeClr val="tx1"/>
                </a:solidFill>
              </a:rPr>
              <a:t>As it turned out </a:t>
            </a:r>
          </a:p>
          <a:p>
            <a:pPr marL="0" indent="0">
              <a:buNone/>
            </a:pPr>
            <a:r>
              <a:rPr lang="en-US" altLang="zh-HK" dirty="0">
                <a:solidFill>
                  <a:schemeClr val="tx1"/>
                </a:solidFill>
              </a:rPr>
              <a:t>In the quarantine period that they had</a:t>
            </a:r>
          </a:p>
          <a:p>
            <a:pPr marL="0" indent="0">
              <a:buNone/>
            </a:pPr>
            <a:r>
              <a:rPr lang="en-US" altLang="zh-HK" dirty="0">
                <a:solidFill>
                  <a:schemeClr val="tx1"/>
                </a:solidFill>
              </a:rPr>
              <a:t>That</a:t>
            </a:r>
          </a:p>
          <a:p>
            <a:pPr marL="0" indent="0">
              <a:buNone/>
            </a:pPr>
            <a:r>
              <a:rPr lang="en-US" altLang="zh-HK" dirty="0">
                <a:solidFill>
                  <a:schemeClr val="tx1"/>
                </a:solidFill>
              </a:rPr>
              <a:t>A vi-</a:t>
            </a:r>
          </a:p>
          <a:p>
            <a:pPr marL="0" indent="0">
              <a:buNone/>
            </a:pPr>
            <a:r>
              <a:rPr lang="en-US" altLang="zh-HK" dirty="0">
                <a:solidFill>
                  <a:schemeClr val="tx1"/>
                </a:solidFill>
              </a:rPr>
              <a:t>I should say a fungus</a:t>
            </a:r>
          </a:p>
          <a:p>
            <a:pPr marL="0" indent="0">
              <a:buNone/>
            </a:pPr>
            <a:endParaRPr lang="en-US" altLang="zh-HK" dirty="0">
              <a:solidFill>
                <a:schemeClr val="tx1"/>
              </a:solidFill>
            </a:endParaRPr>
          </a:p>
          <a:p>
            <a:endParaRPr lang="zh-HK" altLang="en-US" dirty="0">
              <a:solidFill>
                <a:schemeClr val="tx1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74C9617-4A52-4DB2-AE57-3680E1EBD68C}"/>
              </a:ext>
            </a:extLst>
          </p:cNvPr>
          <p:cNvSpPr/>
          <p:nvPr/>
        </p:nvSpPr>
        <p:spPr>
          <a:xfrm>
            <a:off x="6096000" y="1482327"/>
            <a:ext cx="5832764" cy="3816429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defTabSz="914400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</a:pPr>
            <a:r>
              <a:rPr lang="en-US" altLang="zh-HK" sz="2000" dirty="0">
                <a:solidFill>
                  <a:schemeClr val="tx1"/>
                </a:solidFill>
              </a:rPr>
              <a:t>Okay this Aspergillosis fungus</a:t>
            </a:r>
          </a:p>
          <a:p>
            <a:pPr defTabSz="914400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</a:pPr>
            <a:r>
              <a:rPr lang="en-US" altLang="zh-HK" sz="2000" dirty="0">
                <a:solidFill>
                  <a:schemeClr val="tx1"/>
                </a:solidFill>
              </a:rPr>
              <a:t>Had come to fruition</a:t>
            </a:r>
          </a:p>
          <a:p>
            <a:pPr defTabSz="914400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</a:pPr>
            <a:r>
              <a:rPr lang="en-US" altLang="zh-HK" sz="2000" dirty="0">
                <a:solidFill>
                  <a:schemeClr val="tx1"/>
                </a:solidFill>
              </a:rPr>
              <a:t>And</a:t>
            </a:r>
          </a:p>
          <a:p>
            <a:pPr defTabSz="914400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</a:pPr>
            <a:r>
              <a:rPr lang="en-US" altLang="zh-HK" sz="2000" dirty="0">
                <a:solidFill>
                  <a:schemeClr val="tx1"/>
                </a:solidFill>
              </a:rPr>
              <a:t>we had lost</a:t>
            </a:r>
          </a:p>
          <a:p>
            <a:pPr defTabSz="914400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</a:pPr>
            <a:r>
              <a:rPr lang="en-US" altLang="zh-HK" sz="2000" dirty="0">
                <a:solidFill>
                  <a:schemeClr val="tx1"/>
                </a:solidFill>
              </a:rPr>
              <a:t>You know a good portion of penguins</a:t>
            </a:r>
          </a:p>
          <a:p>
            <a:pPr defTabSz="914400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</a:pPr>
            <a:r>
              <a:rPr lang="en-US" altLang="zh-HK" sz="2000" dirty="0">
                <a:solidFill>
                  <a:schemeClr val="tx1"/>
                </a:solidFill>
              </a:rPr>
              <a:t>So</a:t>
            </a:r>
          </a:p>
          <a:p>
            <a:pPr defTabSz="914400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</a:pPr>
            <a:r>
              <a:rPr lang="en-US" altLang="zh-HK" sz="2000" dirty="0">
                <a:solidFill>
                  <a:schemeClr val="tx1"/>
                </a:solidFill>
              </a:rPr>
              <a:t>Okay</a:t>
            </a:r>
          </a:p>
          <a:p>
            <a:pPr defTabSz="914400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</a:pPr>
            <a:r>
              <a:rPr lang="en-US" altLang="zh-HK" sz="2000" dirty="0">
                <a:solidFill>
                  <a:schemeClr val="tx1"/>
                </a:solidFill>
              </a:rPr>
              <a:t>Now it’s time to consider replacing these penguins</a:t>
            </a:r>
          </a:p>
          <a:p>
            <a:pPr defTabSz="914400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</a:pPr>
            <a:r>
              <a:rPr lang="en-US" altLang="zh-HK" sz="2000" dirty="0">
                <a:solidFill>
                  <a:schemeClr val="tx1"/>
                </a:solidFill>
              </a:rPr>
              <a:t>How do we </a:t>
            </a:r>
            <a:r>
              <a:rPr lang="en-US" altLang="zh-HK" sz="2000" dirty="0" err="1">
                <a:solidFill>
                  <a:schemeClr val="tx1"/>
                </a:solidFill>
              </a:rPr>
              <a:t>wanna</a:t>
            </a:r>
            <a:r>
              <a:rPr lang="en-US" altLang="zh-HK" sz="2000" dirty="0">
                <a:solidFill>
                  <a:schemeClr val="tx1"/>
                </a:solidFill>
              </a:rPr>
              <a:t> go about doing that</a:t>
            </a:r>
          </a:p>
        </p:txBody>
      </p:sp>
    </p:spTree>
    <p:extLst>
      <p:ext uri="{BB962C8B-B14F-4D97-AF65-F5344CB8AC3E}">
        <p14:creationId xmlns:p14="http://schemas.microsoft.com/office/powerpoint/2010/main" val="2516831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74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木刻字型">
  <a:themeElements>
    <a:clrScheme name="木刻字型">
      <a:dk1>
        <a:sysClr val="windowText" lastClr="000000"/>
      </a:dk1>
      <a:lt1>
        <a:sysClr val="window" lastClr="FFFFFF"/>
      </a:lt1>
      <a:dk2>
        <a:srgbClr val="514949"/>
      </a:dk2>
      <a:lt2>
        <a:srgbClr val="E1E1DB"/>
      </a:lt2>
      <a:accent1>
        <a:srgbClr val="9DBFBE"/>
      </a:accent1>
      <a:accent2>
        <a:srgbClr val="DB8631"/>
      </a:accent2>
      <a:accent3>
        <a:srgbClr val="E3CC5A"/>
      </a:accent3>
      <a:accent4>
        <a:srgbClr val="ACADA8"/>
      </a:accent4>
      <a:accent5>
        <a:srgbClr val="927C61"/>
      </a:accent5>
      <a:accent6>
        <a:srgbClr val="B3B435"/>
      </a:accent6>
      <a:hlink>
        <a:srgbClr val="0000FF"/>
      </a:hlink>
      <a:folHlink>
        <a:srgbClr val="800080"/>
      </a:folHlink>
    </a:clrScheme>
    <a:fontScheme name="木刻字型">
      <a:majorFont>
        <a:latin typeface="Arial Black" panose="020B0A04020102020204"/>
        <a:ea typeface=""/>
        <a:cs typeface=""/>
        <a:font script="Jpan" typeface="HGｺﾞｼｯｸM"/>
        <a:font script="Hang" typeface="HY중고딕"/>
        <a:font script="Hans" typeface="黑体"/>
        <a:font script="Hant" typeface="微軟正黑體"/>
        <a:font script="Arab" typeface="Tahoma"/>
        <a:font script="Hebr" typeface="Levenim MT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 panose="020B0604020202020204"/>
        <a:ea typeface=""/>
        <a:cs typeface=""/>
        <a:font script="Jpan" typeface="HGｺﾞｼｯｸM"/>
        <a:font script="Hang" typeface="HY중고딕"/>
        <a:font script="Hans" typeface="黑体"/>
        <a:font script="Hant" typeface="微軟正黑體"/>
        <a:font script="Arab" typeface="Tahoma"/>
        <a:font script="Hebr" typeface="Levenim MT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木刻字型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BE1B6DD8-9976-4550-A6F4-B2DD4EA939D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TM03090434[[fn=木刻字型]]</Template>
  <TotalTime>714</TotalTime>
  <Words>1017</Words>
  <Application>Microsoft Office PowerPoint</Application>
  <PresentationFormat>寬螢幕</PresentationFormat>
  <Paragraphs>153</Paragraphs>
  <Slides>17</Slides>
  <Notes>5</Notes>
  <HiddenSlides>0</HiddenSlides>
  <MMClips>8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17</vt:i4>
      </vt:variant>
    </vt:vector>
  </HeadingPairs>
  <TitlesOfParts>
    <vt:vector size="23" baseType="lpstr">
      <vt:lpstr>Arial</vt:lpstr>
      <vt:lpstr>Arial Black</vt:lpstr>
      <vt:lpstr>Calibri</vt:lpstr>
      <vt:lpstr>Rockwell Extra Bold</vt:lpstr>
      <vt:lpstr>Wingdings</vt:lpstr>
      <vt:lpstr>木刻字型</vt:lpstr>
      <vt:lpstr>Annotating intonation units in the Taiwan Mandarin Corpus</vt:lpstr>
      <vt:lpstr>Intonation units</vt:lpstr>
      <vt:lpstr>What’s an IU?</vt:lpstr>
      <vt:lpstr>What’s an IU?</vt:lpstr>
      <vt:lpstr>What’s an IU?</vt:lpstr>
      <vt:lpstr>PowerPoint 簡報</vt:lpstr>
      <vt:lpstr>PowerPoint 簡報</vt:lpstr>
      <vt:lpstr>PowerPoint 簡報</vt:lpstr>
      <vt:lpstr>PowerPoint 簡報</vt:lpstr>
      <vt:lpstr>Endnotes (i.e. prosodic types of IUs)</vt:lpstr>
      <vt:lpstr>What’s an endnote?</vt:lpstr>
      <vt:lpstr>Four types of endnotes</vt:lpstr>
      <vt:lpstr>PowerPoint 簡報</vt:lpstr>
      <vt:lpstr>PowerPoint 簡報</vt:lpstr>
      <vt:lpstr>PowerPoint 簡報</vt:lpstr>
      <vt:lpstr>PowerPoint 簡報</vt:lpstr>
      <vt:lpstr>IU annotation in Rezonator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Ryan Lai</dc:creator>
  <cp:lastModifiedBy>Ryan Lai</cp:lastModifiedBy>
  <cp:revision>24</cp:revision>
  <dcterms:created xsi:type="dcterms:W3CDTF">2020-04-13T08:49:16Z</dcterms:created>
  <dcterms:modified xsi:type="dcterms:W3CDTF">2022-11-10T09:51:42Z</dcterms:modified>
</cp:coreProperties>
</file>